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1" r:id="rId4"/>
    <p:sldId id="258" r:id="rId5"/>
    <p:sldId id="259" r:id="rId6"/>
    <p:sldId id="260" r:id="rId7"/>
    <p:sldId id="261" r:id="rId8"/>
    <p:sldId id="262" r:id="rId9"/>
    <p:sldId id="263" r:id="rId10"/>
    <p:sldId id="269" r:id="rId11"/>
    <p:sldId id="264" r:id="rId12"/>
    <p:sldId id="265" r:id="rId13"/>
    <p:sldId id="266" r:id="rId14"/>
    <p:sldId id="267" r:id="rId15"/>
    <p:sldId id="268" r:id="rId16"/>
    <p:sldId id="270" r:id="rId17"/>
    <p:sldId id="273" r:id="rId18"/>
    <p:sldId id="272" r:id="rId19"/>
    <p:sldId id="277" r:id="rId20"/>
    <p:sldId id="278" r:id="rId21"/>
    <p:sldId id="274" r:id="rId22"/>
    <p:sldId id="280" r:id="rId23"/>
    <p:sldId id="279" r:id="rId24"/>
    <p:sldId id="281" r:id="rId25"/>
    <p:sldId id="275" r:id="rId26"/>
    <p:sldId id="282" r:id="rId27"/>
    <p:sldId id="283" r:id="rId28"/>
    <p:sldId id="276" r:id="rId29"/>
    <p:sldId id="284" r:id="rId30"/>
    <p:sldId id="285" r:id="rId31"/>
    <p:sldId id="286" r:id="rId32"/>
    <p:sldId id="287" r:id="rId33"/>
    <p:sldId id="288" r:id="rId34"/>
    <p:sldId id="289" r:id="rId35"/>
    <p:sldId id="290" r:id="rId36"/>
    <p:sldId id="291" r:id="rId37"/>
    <p:sldId id="292" r:id="rId38"/>
    <p:sldId id="293" r:id="rId39"/>
    <p:sldId id="319" r:id="rId40"/>
    <p:sldId id="294" r:id="rId41"/>
    <p:sldId id="296" r:id="rId42"/>
    <p:sldId id="311" r:id="rId43"/>
    <p:sldId id="312" r:id="rId44"/>
    <p:sldId id="313" r:id="rId45"/>
    <p:sldId id="314" r:id="rId46"/>
    <p:sldId id="315" r:id="rId47"/>
    <p:sldId id="316" r:id="rId48"/>
    <p:sldId id="317" r:id="rId49"/>
    <p:sldId id="318" r:id="rId50"/>
    <p:sldId id="295"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30" r:id="rId65"/>
    <p:sldId id="331" r:id="rId66"/>
    <p:sldId id="332" r:id="rId67"/>
    <p:sldId id="333" r:id="rId68"/>
    <p:sldId id="326" r:id="rId69"/>
    <p:sldId id="329" r:id="rId70"/>
    <p:sldId id="327" r:id="rId71"/>
    <p:sldId id="328" r:id="rId72"/>
    <p:sldId id="320" r:id="rId73"/>
    <p:sldId id="321" r:id="rId74"/>
    <p:sldId id="322" r:id="rId75"/>
    <p:sldId id="324" r:id="rId76"/>
    <p:sldId id="32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10" r:id="rId9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2/6/2025</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2/6/2025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Qr7la25a82E?si=HIOA6byH2AOPAE2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ENGLISH CLASS </a:t>
            </a:r>
            <a:endParaRPr lang="en-US" dirty="0"/>
          </a:p>
        </p:txBody>
      </p:sp>
      <p:sp>
        <p:nvSpPr>
          <p:cNvPr id="3" name="Subtitle 2"/>
          <p:cNvSpPr>
            <a:spLocks noGrp="1"/>
          </p:cNvSpPr>
          <p:nvPr>
            <p:ph type="subTitle" idx="1"/>
          </p:nvPr>
        </p:nvSpPr>
        <p:spPr/>
        <p:txBody>
          <a:bodyPr/>
          <a:lstStyle/>
          <a:p>
            <a:r>
              <a:rPr lang="en-US" dirty="0" smtClean="0"/>
              <a:t>SESSION 1: </a:t>
            </a:r>
            <a:endParaRPr lang="en-US" dirty="0"/>
          </a:p>
        </p:txBody>
      </p:sp>
    </p:spTree>
    <p:extLst>
      <p:ext uri="{BB962C8B-B14F-4D97-AF65-F5344CB8AC3E}">
        <p14:creationId xmlns:p14="http://schemas.microsoft.com/office/powerpoint/2010/main" val="1582689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1: SELF-INTRODUCTION</a:t>
            </a:r>
            <a:endParaRPr lang="en-US" dirty="0"/>
          </a:p>
        </p:txBody>
      </p:sp>
      <p:sp>
        <p:nvSpPr>
          <p:cNvPr id="3" name="Content Placeholder 2"/>
          <p:cNvSpPr>
            <a:spLocks noGrp="1"/>
          </p:cNvSpPr>
          <p:nvPr>
            <p:ph idx="1"/>
          </p:nvPr>
        </p:nvSpPr>
        <p:spPr>
          <a:xfrm>
            <a:off x="677334" y="1302327"/>
            <a:ext cx="8596668" cy="4739035"/>
          </a:xfrm>
        </p:spPr>
        <p:txBody>
          <a:bodyPr/>
          <a:lstStyle/>
          <a:p>
            <a:pPr marL="0" lvl="0" indent="0">
              <a:buNone/>
            </a:pPr>
            <a:r>
              <a:rPr lang="en-US" b="1" dirty="0" smtClean="0">
                <a:solidFill>
                  <a:srgbClr val="FF0000"/>
                </a:solidFill>
              </a:rPr>
              <a:t>Components of a Self-introduction</a:t>
            </a:r>
            <a:endParaRPr lang="en-US" b="1" dirty="0">
              <a:solidFill>
                <a:srgbClr val="FF0000"/>
              </a:solidFill>
            </a:endParaRPr>
          </a:p>
          <a:p>
            <a:pPr lvl="0"/>
            <a:r>
              <a:rPr lang="en-US" sz="2000" dirty="0" smtClean="0"/>
              <a:t>Names: My name is Colette </a:t>
            </a:r>
            <a:r>
              <a:rPr lang="en-US" sz="2000" dirty="0" err="1" smtClean="0"/>
              <a:t>Mimie</a:t>
            </a:r>
            <a:endParaRPr lang="en-US" sz="2000" dirty="0"/>
          </a:p>
          <a:p>
            <a:pPr lvl="0"/>
            <a:r>
              <a:rPr lang="en-US" sz="2000" dirty="0" smtClean="0"/>
              <a:t>Age: I am 27 </a:t>
            </a:r>
            <a:r>
              <a:rPr lang="en-US" sz="2000" dirty="0"/>
              <a:t>y</a:t>
            </a:r>
            <a:r>
              <a:rPr lang="en-US" sz="2000" dirty="0" smtClean="0"/>
              <a:t>ears old</a:t>
            </a:r>
            <a:endParaRPr lang="en-US" sz="2000" dirty="0"/>
          </a:p>
          <a:p>
            <a:pPr lvl="0"/>
            <a:r>
              <a:rPr lang="en-US" sz="2000" dirty="0"/>
              <a:t>Sex, Gender, Female or MALE</a:t>
            </a:r>
          </a:p>
          <a:p>
            <a:pPr lvl="0"/>
            <a:r>
              <a:rPr lang="en-US" sz="2000" dirty="0"/>
              <a:t>Marital status: Single, Married, divorced. ex, I am married with one wife and four kids that are three girls and one boy.</a:t>
            </a:r>
          </a:p>
          <a:p>
            <a:pPr lvl="0"/>
            <a:r>
              <a:rPr lang="en-US" sz="2000" dirty="0"/>
              <a:t>Religion: Catholic, </a:t>
            </a:r>
            <a:r>
              <a:rPr lang="en-US" sz="2000" dirty="0" smtClean="0"/>
              <a:t>Seventh Day Adventists etc..</a:t>
            </a:r>
            <a:endParaRPr lang="en-US" sz="2000" dirty="0"/>
          </a:p>
          <a:p>
            <a:pPr lvl="0"/>
            <a:r>
              <a:rPr lang="en-US" sz="2000" dirty="0"/>
              <a:t>Occupation:  I work from </a:t>
            </a:r>
            <a:r>
              <a:rPr lang="en-US" sz="2000" dirty="0" smtClean="0"/>
              <a:t>……or I am a manager at..</a:t>
            </a:r>
            <a:endParaRPr lang="en-US" sz="2000" dirty="0"/>
          </a:p>
          <a:p>
            <a:pPr lvl="0"/>
            <a:r>
              <a:rPr lang="en-US" sz="2000" dirty="0"/>
              <a:t>Address: </a:t>
            </a:r>
            <a:r>
              <a:rPr lang="en-US" sz="2000" dirty="0" smtClean="0"/>
              <a:t>Nationality ( Country), </a:t>
            </a:r>
            <a:r>
              <a:rPr lang="en-US" sz="2000" dirty="0"/>
              <a:t>Province, District, Sector, Cell, Village.</a:t>
            </a:r>
          </a:p>
        </p:txBody>
      </p:sp>
    </p:spTree>
    <p:extLst>
      <p:ext uri="{BB962C8B-B14F-4D97-AF65-F5344CB8AC3E}">
        <p14:creationId xmlns:p14="http://schemas.microsoft.com/office/powerpoint/2010/main" val="87842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43709"/>
          </a:xfrm>
        </p:spPr>
        <p:txBody>
          <a:bodyPr/>
          <a:lstStyle/>
          <a:p>
            <a:r>
              <a:rPr lang="en-US" dirty="0" smtClean="0"/>
              <a:t>An example of a self-introduction</a:t>
            </a:r>
            <a:endParaRPr lang="en-US" dirty="0"/>
          </a:p>
        </p:txBody>
      </p:sp>
      <p:sp>
        <p:nvSpPr>
          <p:cNvPr id="3" name="Content Placeholder 2"/>
          <p:cNvSpPr>
            <a:spLocks noGrp="1"/>
          </p:cNvSpPr>
          <p:nvPr>
            <p:ph idx="1"/>
          </p:nvPr>
        </p:nvSpPr>
        <p:spPr>
          <a:xfrm>
            <a:off x="677334" y="1570183"/>
            <a:ext cx="8596668" cy="4471180"/>
          </a:xfrm>
        </p:spPr>
        <p:txBody>
          <a:bodyPr/>
          <a:lstStyle/>
          <a:p>
            <a:r>
              <a:rPr lang="en-US" dirty="0" smtClean="0"/>
              <a:t>My name is Colette </a:t>
            </a:r>
            <a:r>
              <a:rPr lang="en-US" dirty="0" err="1" smtClean="0"/>
              <a:t>Mimie</a:t>
            </a:r>
            <a:r>
              <a:rPr lang="en-US" dirty="0" smtClean="0"/>
              <a:t>, I am 27 years old. I am a female. I am single. I am a Catholic. And I work in UN as the marketing and communication officer. I live in Kenya, Nairobi, </a:t>
            </a:r>
            <a:r>
              <a:rPr lang="en-US" dirty="0" err="1" smtClean="0"/>
              <a:t>Kabare</a:t>
            </a:r>
            <a:r>
              <a:rPr lang="en-US" dirty="0" smtClean="0"/>
              <a:t> sector. </a:t>
            </a:r>
          </a:p>
          <a:p>
            <a:r>
              <a:rPr lang="en-US" dirty="0" smtClean="0"/>
              <a:t>My hobbies are reading novels, dancing Kenyan cultural dance, and playing Piano.</a:t>
            </a:r>
          </a:p>
          <a:p>
            <a:r>
              <a:rPr lang="en-US" dirty="0" smtClean="0"/>
              <a:t>In Five years to come, I want to be the general director of UN and to have a nice family.</a:t>
            </a:r>
          </a:p>
          <a:p>
            <a:r>
              <a:rPr lang="en-US" dirty="0" smtClean="0"/>
              <a:t>I chose to learn English because I want to learn how to speak English, Listen English , Read English and to write English.</a:t>
            </a:r>
            <a:endParaRPr lang="en-US" dirty="0"/>
          </a:p>
        </p:txBody>
      </p:sp>
    </p:spTree>
    <p:extLst>
      <p:ext uri="{BB962C8B-B14F-4D97-AF65-F5344CB8AC3E}">
        <p14:creationId xmlns:p14="http://schemas.microsoft.com/office/powerpoint/2010/main" val="2994726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551709"/>
          </a:xfrm>
        </p:spPr>
        <p:txBody>
          <a:bodyPr>
            <a:normAutofit fontScale="90000"/>
          </a:bodyPr>
          <a:lstStyle/>
          <a:p>
            <a:r>
              <a:rPr lang="en-US" dirty="0" smtClean="0">
                <a:solidFill>
                  <a:schemeClr val="accent3">
                    <a:lumMod val="50000"/>
                  </a:schemeClr>
                </a:solidFill>
              </a:rPr>
              <a:t>2. Hobbies</a:t>
            </a:r>
            <a:r>
              <a:rPr lang="en-US" dirty="0">
                <a:solidFill>
                  <a:schemeClr val="accent3">
                    <a:lumMod val="50000"/>
                  </a:schemeClr>
                </a:solidFill>
              </a:rPr>
              <a:t/>
            </a:r>
            <a:br>
              <a:rPr lang="en-US" dirty="0">
                <a:solidFill>
                  <a:schemeClr val="accent3">
                    <a:lumMod val="50000"/>
                  </a:schemeClr>
                </a:solidFill>
              </a:rPr>
            </a:br>
            <a:r>
              <a:rPr lang="en-US" dirty="0" smtClean="0">
                <a:solidFill>
                  <a:schemeClr val="accent3">
                    <a:lumMod val="50000"/>
                  </a:schemeClr>
                </a:solidFill>
              </a:rPr>
              <a:t/>
            </a:r>
            <a:br>
              <a:rPr lang="en-US" dirty="0" smtClean="0">
                <a:solidFill>
                  <a:schemeClr val="accent3">
                    <a:lumMod val="50000"/>
                  </a:schemeClr>
                </a:solidFill>
              </a:rPr>
            </a:br>
            <a:r>
              <a:rPr lang="en-US" dirty="0">
                <a:solidFill>
                  <a:srgbClr val="C00000"/>
                </a:solidFill>
              </a:rPr>
              <a:t>What are your hobbies/interests? </a:t>
            </a:r>
            <a:br>
              <a:rPr lang="en-US" dirty="0">
                <a:solidFill>
                  <a:srgbClr val="C00000"/>
                </a:solidFill>
              </a:rPr>
            </a:br>
            <a:endParaRPr lang="en-US" dirty="0">
              <a:solidFill>
                <a:schemeClr val="accent3">
                  <a:lumMod val="50000"/>
                </a:schemeClr>
              </a:solidFill>
            </a:endParaRPr>
          </a:p>
        </p:txBody>
      </p:sp>
      <p:sp>
        <p:nvSpPr>
          <p:cNvPr id="3" name="Content Placeholder 2"/>
          <p:cNvSpPr>
            <a:spLocks noGrp="1"/>
          </p:cNvSpPr>
          <p:nvPr>
            <p:ph idx="1"/>
          </p:nvPr>
        </p:nvSpPr>
        <p:spPr>
          <a:xfrm>
            <a:off x="677334" y="2595418"/>
            <a:ext cx="8596668" cy="3445944"/>
          </a:xfrm>
        </p:spPr>
        <p:txBody>
          <a:bodyPr>
            <a:noAutofit/>
          </a:bodyPr>
          <a:lstStyle/>
          <a:p>
            <a:pPr marL="0" lvl="0" indent="0">
              <a:buNone/>
            </a:pPr>
            <a:r>
              <a:rPr lang="en-US" b="1" dirty="0" smtClean="0">
                <a:solidFill>
                  <a:srgbClr val="FF0000"/>
                </a:solidFill>
              </a:rPr>
              <a:t>Hobby</a:t>
            </a:r>
            <a:r>
              <a:rPr lang="en-US" b="1" dirty="0">
                <a:solidFill>
                  <a:srgbClr val="FF0000"/>
                </a:solidFill>
              </a:rPr>
              <a:t>: </a:t>
            </a:r>
            <a:r>
              <a:rPr lang="en-US" dirty="0"/>
              <a:t>Refers to what you enjoy to do most for leisure or to relieve </a:t>
            </a:r>
            <a:r>
              <a:rPr lang="en-US" dirty="0" smtClean="0"/>
              <a:t>stress.</a:t>
            </a:r>
          </a:p>
          <a:p>
            <a:r>
              <a:rPr lang="en-US" dirty="0" smtClean="0"/>
              <a:t>OR: </a:t>
            </a:r>
            <a:r>
              <a:rPr lang="en-US" dirty="0"/>
              <a:t>an activity done regularly in one's leisure time for pleasure</a:t>
            </a:r>
            <a:r>
              <a:rPr lang="en-US" dirty="0" smtClean="0"/>
              <a:t>. </a:t>
            </a:r>
            <a:r>
              <a:rPr lang="en-US" dirty="0" err="1" smtClean="0"/>
              <a:t>I.e</a:t>
            </a:r>
            <a:r>
              <a:rPr lang="en-US" dirty="0" smtClean="0"/>
              <a:t>: "her </a:t>
            </a:r>
            <a:r>
              <a:rPr lang="en-US" dirty="0"/>
              <a:t>hobbies are reading and gardening"</a:t>
            </a:r>
          </a:p>
          <a:p>
            <a:pPr marL="0" lvl="0" indent="0">
              <a:buNone/>
            </a:pPr>
            <a:endParaRPr lang="en-US" dirty="0" smtClean="0"/>
          </a:p>
          <a:p>
            <a:pPr marL="0" indent="0">
              <a:buNone/>
            </a:pPr>
            <a:r>
              <a:rPr lang="en-US" u="sng" dirty="0" smtClean="0">
                <a:solidFill>
                  <a:srgbClr val="00B050"/>
                </a:solidFill>
              </a:rPr>
              <a:t>FOR EXAMPLE:</a:t>
            </a:r>
            <a:endParaRPr lang="en-US" u="sng" dirty="0">
              <a:solidFill>
                <a:srgbClr val="00B050"/>
              </a:solidFill>
            </a:endParaRPr>
          </a:p>
          <a:p>
            <a:r>
              <a:rPr lang="en-US" dirty="0" smtClean="0">
                <a:solidFill>
                  <a:srgbClr val="FF0000"/>
                </a:solidFill>
              </a:rPr>
              <a:t>Wrong</a:t>
            </a:r>
            <a:r>
              <a:rPr lang="en-US" dirty="0">
                <a:solidFill>
                  <a:srgbClr val="FF0000"/>
                </a:solidFill>
              </a:rPr>
              <a:t>, X: </a:t>
            </a:r>
            <a:r>
              <a:rPr lang="en-US" dirty="0"/>
              <a:t>My </a:t>
            </a:r>
            <a:r>
              <a:rPr lang="en-US" dirty="0">
                <a:solidFill>
                  <a:srgbClr val="C00000"/>
                </a:solidFill>
              </a:rPr>
              <a:t>hobby</a:t>
            </a:r>
            <a:r>
              <a:rPr lang="en-US" dirty="0"/>
              <a:t> </a:t>
            </a:r>
            <a:r>
              <a:rPr lang="en-US" dirty="0">
                <a:solidFill>
                  <a:srgbClr val="FF0000"/>
                </a:solidFill>
              </a:rPr>
              <a:t>is </a:t>
            </a:r>
            <a:r>
              <a:rPr lang="en-US" dirty="0"/>
              <a:t>playing football, singing in Church, and doing commercial business as an Agent.</a:t>
            </a:r>
          </a:p>
          <a:p>
            <a:r>
              <a:rPr lang="en-US" dirty="0">
                <a:solidFill>
                  <a:srgbClr val="FF0000"/>
                </a:solidFill>
              </a:rPr>
              <a:t>Correct: </a:t>
            </a:r>
            <a:r>
              <a:rPr lang="en-US" dirty="0"/>
              <a:t>My </a:t>
            </a:r>
            <a:r>
              <a:rPr lang="en-US" dirty="0">
                <a:solidFill>
                  <a:srgbClr val="C00000"/>
                </a:solidFill>
              </a:rPr>
              <a:t>hobbies</a:t>
            </a:r>
            <a:r>
              <a:rPr lang="en-US" dirty="0"/>
              <a:t> </a:t>
            </a:r>
            <a:r>
              <a:rPr lang="en-US" dirty="0">
                <a:solidFill>
                  <a:srgbClr val="FF0000"/>
                </a:solidFill>
              </a:rPr>
              <a:t>are </a:t>
            </a:r>
            <a:r>
              <a:rPr lang="en-US" dirty="0"/>
              <a:t>playing football, singing in Church, and doing commercial business as an Agent</a:t>
            </a:r>
            <a:r>
              <a:rPr lang="en-US" dirty="0" smtClean="0"/>
              <a:t>.</a:t>
            </a:r>
          </a:p>
          <a:p>
            <a:r>
              <a:rPr lang="en-US" dirty="0" smtClean="0">
                <a:solidFill>
                  <a:srgbClr val="C00000"/>
                </a:solidFill>
              </a:rPr>
              <a:t>Correct: </a:t>
            </a:r>
            <a:r>
              <a:rPr lang="en-US" dirty="0" smtClean="0"/>
              <a:t>My Hobby is dancing Kenyan Cultural dance.</a:t>
            </a:r>
          </a:p>
          <a:p>
            <a:r>
              <a:rPr lang="en-US" dirty="0" smtClean="0">
                <a:solidFill>
                  <a:srgbClr val="C00000"/>
                </a:solidFill>
              </a:rPr>
              <a:t>Wrong X: </a:t>
            </a:r>
            <a:r>
              <a:rPr lang="en-US" dirty="0" smtClean="0"/>
              <a:t>My hobby are dancing Kenyan Cultural dance.</a:t>
            </a:r>
            <a:endParaRPr lang="en-US" dirty="0"/>
          </a:p>
        </p:txBody>
      </p:sp>
    </p:spTree>
    <p:extLst>
      <p:ext uri="{BB962C8B-B14F-4D97-AF65-F5344CB8AC3E}">
        <p14:creationId xmlns:p14="http://schemas.microsoft.com/office/powerpoint/2010/main" val="840475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solidFill>
                  <a:srgbClr val="C00000"/>
                </a:solidFill>
              </a:rPr>
              <a:t>3. Where </a:t>
            </a:r>
            <a:r>
              <a:rPr lang="en-US" dirty="0">
                <a:solidFill>
                  <a:srgbClr val="C00000"/>
                </a:solidFill>
              </a:rPr>
              <a:t>do you see yourself in two years to come? </a:t>
            </a:r>
          </a:p>
        </p:txBody>
      </p:sp>
      <p:sp>
        <p:nvSpPr>
          <p:cNvPr id="3" name="Content Placeholder 2"/>
          <p:cNvSpPr>
            <a:spLocks noGrp="1"/>
          </p:cNvSpPr>
          <p:nvPr>
            <p:ph idx="1"/>
          </p:nvPr>
        </p:nvSpPr>
        <p:spPr/>
        <p:txBody>
          <a:bodyPr>
            <a:normAutofit/>
          </a:bodyPr>
          <a:lstStyle/>
          <a:p>
            <a:pPr lvl="0"/>
            <a:r>
              <a:rPr lang="en-US" sz="2000" u="sng" dirty="0" smtClean="0">
                <a:solidFill>
                  <a:srgbClr val="C00000"/>
                </a:solidFill>
              </a:rPr>
              <a:t>For example 1;</a:t>
            </a:r>
          </a:p>
          <a:p>
            <a:pPr lvl="0"/>
            <a:r>
              <a:rPr lang="en-US" sz="2000" dirty="0" smtClean="0"/>
              <a:t>In </a:t>
            </a:r>
            <a:r>
              <a:rPr lang="en-US" sz="2000" dirty="0"/>
              <a:t>two years to come, I will be a manager of UN.</a:t>
            </a:r>
          </a:p>
          <a:p>
            <a:pPr lvl="0"/>
            <a:r>
              <a:rPr lang="en-US" sz="2000" dirty="0"/>
              <a:t>In two years to come I will be CEO of </a:t>
            </a:r>
            <a:r>
              <a:rPr lang="en-US" sz="2000" dirty="0" err="1"/>
              <a:t>WomenUN</a:t>
            </a:r>
            <a:r>
              <a:rPr lang="en-US" sz="2000" dirty="0"/>
              <a:t>.</a:t>
            </a:r>
          </a:p>
          <a:p>
            <a:pPr lvl="0"/>
            <a:r>
              <a:rPr lang="en-US" sz="2000" dirty="0"/>
              <a:t>After two years I will be or I want to be a project manager at my workplace.</a:t>
            </a:r>
          </a:p>
          <a:p>
            <a:r>
              <a:rPr lang="en-US" sz="2000" u="sng" dirty="0" smtClean="0">
                <a:solidFill>
                  <a:srgbClr val="C00000"/>
                </a:solidFill>
              </a:rPr>
              <a:t>Example 2:</a:t>
            </a:r>
            <a:endParaRPr lang="en-US" sz="2000" u="sng" dirty="0">
              <a:solidFill>
                <a:srgbClr val="C00000"/>
              </a:solidFill>
            </a:endParaRPr>
          </a:p>
          <a:p>
            <a:pPr marL="0" indent="0">
              <a:buNone/>
            </a:pPr>
            <a:r>
              <a:rPr lang="en-US" sz="2000" dirty="0"/>
              <a:t>Where do you see yourself in five years to come? </a:t>
            </a:r>
            <a:endParaRPr lang="en-US" sz="2000" dirty="0" smtClean="0"/>
          </a:p>
          <a:p>
            <a:r>
              <a:rPr lang="en-US" sz="2000" dirty="0" smtClean="0"/>
              <a:t>I </a:t>
            </a:r>
            <a:r>
              <a:rPr lang="en-US" sz="2000" dirty="0"/>
              <a:t>want to have my own company where I will be a CEO.</a:t>
            </a:r>
          </a:p>
        </p:txBody>
      </p:sp>
    </p:spTree>
    <p:extLst>
      <p:ext uri="{BB962C8B-B14F-4D97-AF65-F5344CB8AC3E}">
        <p14:creationId xmlns:p14="http://schemas.microsoft.com/office/powerpoint/2010/main" val="2547992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1673"/>
            <a:ext cx="8596668" cy="1320800"/>
          </a:xfrm>
        </p:spPr>
        <p:txBody>
          <a:bodyPr>
            <a:normAutofit fontScale="90000"/>
          </a:bodyPr>
          <a:lstStyle/>
          <a:p>
            <a:pPr lvl="0"/>
            <a:r>
              <a:rPr lang="en-US" dirty="0" smtClean="0"/>
              <a:t>4. </a:t>
            </a:r>
            <a:r>
              <a:rPr lang="en-US" dirty="0"/>
              <a:t>What are your goals/aims of attending this English Class? ( Why do you want to study English)</a:t>
            </a:r>
          </a:p>
        </p:txBody>
      </p:sp>
      <p:sp>
        <p:nvSpPr>
          <p:cNvPr id="3" name="Content Placeholder 2"/>
          <p:cNvSpPr>
            <a:spLocks noGrp="1"/>
          </p:cNvSpPr>
          <p:nvPr>
            <p:ph idx="1"/>
          </p:nvPr>
        </p:nvSpPr>
        <p:spPr/>
        <p:txBody>
          <a:bodyPr/>
          <a:lstStyle/>
          <a:p>
            <a:pPr lvl="0"/>
            <a:endParaRPr lang="en-US" dirty="0" smtClean="0"/>
          </a:p>
          <a:p>
            <a:pPr lvl="0"/>
            <a:r>
              <a:rPr lang="en-US" dirty="0" smtClean="0"/>
              <a:t>Because </a:t>
            </a:r>
            <a:r>
              <a:rPr lang="en-US" dirty="0"/>
              <a:t>I want to improve my English speaking language.</a:t>
            </a:r>
          </a:p>
          <a:p>
            <a:pPr lvl="0"/>
            <a:r>
              <a:rPr lang="en-US" dirty="0"/>
              <a:t>I want to know listening very well.</a:t>
            </a:r>
          </a:p>
          <a:p>
            <a:pPr lvl="0"/>
            <a:r>
              <a:rPr lang="en-US" dirty="0"/>
              <a:t>Speaking very well.</a:t>
            </a:r>
          </a:p>
          <a:p>
            <a:pPr lvl="0"/>
            <a:r>
              <a:rPr lang="en-US" dirty="0"/>
              <a:t>Writing very well.</a:t>
            </a:r>
          </a:p>
        </p:txBody>
      </p:sp>
    </p:spTree>
    <p:extLst>
      <p:ext uri="{BB962C8B-B14F-4D97-AF65-F5344CB8AC3E}">
        <p14:creationId xmlns:p14="http://schemas.microsoft.com/office/powerpoint/2010/main" val="1692875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The purpose of Self-Introduction.</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youtu.be/Qr7la25a82E?si=HIOA6byH2AOPAE2f</a:t>
            </a:r>
            <a:endParaRPr lang="en-US" dirty="0" smtClean="0"/>
          </a:p>
          <a:p>
            <a:r>
              <a:rPr lang="en-US" dirty="0" smtClean="0"/>
              <a:t>Watch the above Video on Self-Introduction.</a:t>
            </a:r>
          </a:p>
          <a:p>
            <a:r>
              <a:rPr lang="en-US" dirty="0" smtClean="0"/>
              <a:t>Other purposes/Importance of Self-introduction are:</a:t>
            </a:r>
          </a:p>
          <a:p>
            <a:pPr marL="0" indent="0">
              <a:buNone/>
            </a:pPr>
            <a:r>
              <a:rPr lang="en-US" dirty="0" smtClean="0">
                <a:solidFill>
                  <a:srgbClr val="C00000"/>
                </a:solidFill>
              </a:rPr>
              <a:t>Self-introduction: </a:t>
            </a:r>
            <a:r>
              <a:rPr lang="en-US" dirty="0"/>
              <a:t> helps other people to know about your identity, personality, and other essential things related to you. A good self-introduction should cover all aspects of the person as it creates a positive impression on others to have better connections in the future.</a:t>
            </a:r>
          </a:p>
        </p:txBody>
      </p:sp>
    </p:spTree>
    <p:extLst>
      <p:ext uri="{BB962C8B-B14F-4D97-AF65-F5344CB8AC3E}">
        <p14:creationId xmlns:p14="http://schemas.microsoft.com/office/powerpoint/2010/main" val="56239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1</a:t>
            </a:r>
            <a:endParaRPr lang="en-US" dirty="0"/>
          </a:p>
        </p:txBody>
      </p:sp>
      <p:sp>
        <p:nvSpPr>
          <p:cNvPr id="3" name="Content Placeholder 2"/>
          <p:cNvSpPr>
            <a:spLocks noGrp="1"/>
          </p:cNvSpPr>
          <p:nvPr>
            <p:ph idx="1"/>
          </p:nvPr>
        </p:nvSpPr>
        <p:spPr/>
        <p:txBody>
          <a:bodyPr/>
          <a:lstStyle/>
          <a:p>
            <a:pPr marL="0" indent="0">
              <a:buNone/>
            </a:pPr>
            <a:r>
              <a:rPr lang="en-US" b="1" u="sng" dirty="0">
                <a:solidFill>
                  <a:srgbClr val="FF0000"/>
                </a:solidFill>
              </a:rPr>
              <a:t>Assignment:</a:t>
            </a:r>
            <a:endParaRPr lang="en-US" dirty="0">
              <a:solidFill>
                <a:srgbClr val="FF0000"/>
              </a:solidFill>
            </a:endParaRPr>
          </a:p>
          <a:p>
            <a:pPr marL="0" indent="0">
              <a:buNone/>
            </a:pPr>
            <a:r>
              <a:rPr lang="en-US" dirty="0"/>
              <a:t>QN: Make a self-introduction that includes your hobbies, what you want to become in three years to come and why you chose to attend English class.</a:t>
            </a:r>
          </a:p>
        </p:txBody>
      </p:sp>
    </p:spTree>
    <p:extLst>
      <p:ext uri="{BB962C8B-B14F-4D97-AF65-F5344CB8AC3E}">
        <p14:creationId xmlns:p14="http://schemas.microsoft.com/office/powerpoint/2010/main" val="2973370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TOPIC 2:Simple Reading and Personal pronouns.</a:t>
            </a:r>
            <a:endParaRPr lang="en-US" dirty="0">
              <a:solidFill>
                <a:srgbClr val="002060"/>
              </a:solidFill>
            </a:endParaRPr>
          </a:p>
        </p:txBody>
      </p:sp>
      <p:sp>
        <p:nvSpPr>
          <p:cNvPr id="3" name="Text Placeholder 2"/>
          <p:cNvSpPr>
            <a:spLocks noGrp="1"/>
          </p:cNvSpPr>
          <p:nvPr>
            <p:ph type="body" idx="1"/>
          </p:nvPr>
        </p:nvSpPr>
        <p:spPr/>
        <p:txBody>
          <a:bodyPr/>
          <a:lstStyle/>
          <a:p>
            <a:r>
              <a:rPr lang="en-US" dirty="0" smtClean="0">
                <a:solidFill>
                  <a:srgbClr val="C00000"/>
                </a:solidFill>
              </a:rPr>
              <a:t>Self assessment.</a:t>
            </a:r>
            <a:endParaRPr lang="en-US" dirty="0">
              <a:solidFill>
                <a:srgbClr val="C00000"/>
              </a:solidFill>
            </a:endParaRPr>
          </a:p>
        </p:txBody>
      </p:sp>
    </p:spTree>
    <p:extLst>
      <p:ext uri="{BB962C8B-B14F-4D97-AF65-F5344CB8AC3E}">
        <p14:creationId xmlns:p14="http://schemas.microsoft.com/office/powerpoint/2010/main" val="2357681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243841"/>
            <a:ext cx="8596668" cy="792479"/>
          </a:xfrm>
        </p:spPr>
        <p:txBody>
          <a:bodyPr>
            <a:normAutofit/>
          </a:bodyPr>
          <a:lstStyle/>
          <a:p>
            <a:r>
              <a:rPr lang="en-US" dirty="0" smtClean="0"/>
              <a:t>Learning objectives.</a:t>
            </a:r>
            <a:endParaRPr lang="en-US" dirty="0"/>
          </a:p>
        </p:txBody>
      </p:sp>
      <p:sp>
        <p:nvSpPr>
          <p:cNvPr id="3" name="Text Placeholder 2"/>
          <p:cNvSpPr>
            <a:spLocks noGrp="1"/>
          </p:cNvSpPr>
          <p:nvPr>
            <p:ph type="body" idx="1"/>
          </p:nvPr>
        </p:nvSpPr>
        <p:spPr>
          <a:xfrm>
            <a:off x="677335" y="1137920"/>
            <a:ext cx="8596668" cy="4249928"/>
          </a:xfrm>
        </p:spPr>
        <p:txBody>
          <a:bodyPr/>
          <a:lstStyle/>
          <a:p>
            <a:pPr marL="342900" indent="-342900">
              <a:buFont typeface="Wingdings" panose="05000000000000000000" pitchFamily="2" charset="2"/>
              <a:buChar char="ü"/>
            </a:pPr>
            <a:r>
              <a:rPr lang="en-US" b="1" dirty="0" smtClean="0"/>
              <a:t>Understand the three main commonly used verbs in English. ( Verb to Be, to Have, to Do) etc..</a:t>
            </a:r>
          </a:p>
          <a:p>
            <a:pPr marL="342900" indent="-342900">
              <a:buFont typeface="Wingdings" panose="05000000000000000000" pitchFamily="2" charset="2"/>
              <a:buChar char="ü"/>
            </a:pPr>
            <a:r>
              <a:rPr lang="en-US" b="1" dirty="0" smtClean="0"/>
              <a:t>Every learner to understand personal pronouns ( I, YOU, SHE, HE, IT, WE,THEY)</a:t>
            </a:r>
          </a:p>
          <a:p>
            <a:pPr marL="342900" indent="-342900">
              <a:buFont typeface="Wingdings" panose="05000000000000000000" pitchFamily="2" charset="2"/>
              <a:buChar char="ü"/>
            </a:pPr>
            <a:r>
              <a:rPr lang="en-US" b="1" dirty="0" smtClean="0">
                <a:solidFill>
                  <a:srgbClr val="C00000"/>
                </a:solidFill>
              </a:rPr>
              <a:t>Noun: </a:t>
            </a:r>
            <a:r>
              <a:rPr lang="en-US" b="1" dirty="0" smtClean="0"/>
              <a:t>a word that represents a person, concept, or a place. </a:t>
            </a:r>
            <a:r>
              <a:rPr lang="en-US" b="1" dirty="0" err="1" smtClean="0"/>
              <a:t>i.e</a:t>
            </a:r>
            <a:r>
              <a:rPr lang="en-US" b="1" dirty="0" smtClean="0"/>
              <a:t>, peter, Mimi, , Kigali, Kenya, dog, tree, etc..</a:t>
            </a:r>
          </a:p>
          <a:p>
            <a:pPr marL="342900" indent="-342900">
              <a:buFont typeface="Wingdings" panose="05000000000000000000" pitchFamily="2" charset="2"/>
              <a:buChar char="ü"/>
            </a:pPr>
            <a:r>
              <a:rPr lang="en-US" b="1" dirty="0" smtClean="0">
                <a:solidFill>
                  <a:srgbClr val="C00000"/>
                </a:solidFill>
              </a:rPr>
              <a:t>Pronoun: </a:t>
            </a:r>
            <a:r>
              <a:rPr lang="en-US" b="1" dirty="0" smtClean="0"/>
              <a:t>is a word that is used instead of a noun or noun phrase.</a:t>
            </a:r>
          </a:p>
          <a:p>
            <a:pPr marL="342900" indent="-342900">
              <a:buFont typeface="Wingdings" panose="05000000000000000000" pitchFamily="2" charset="2"/>
              <a:buChar char="ü"/>
            </a:pPr>
            <a:r>
              <a:rPr lang="en-US" b="1" dirty="0" smtClean="0"/>
              <a:t>Able to read and underline key verbs used in short passages.</a:t>
            </a:r>
          </a:p>
          <a:p>
            <a:pPr marL="342900" indent="-342900">
              <a:buFont typeface="Wingdings" panose="05000000000000000000" pitchFamily="2" charset="2"/>
              <a:buChar char="ü"/>
            </a:pPr>
            <a:r>
              <a:rPr lang="en-US" b="1" dirty="0" smtClean="0"/>
              <a:t>Understanding the tenses used ( Simple present, past, continuous, and future).</a:t>
            </a:r>
            <a:endParaRPr lang="en-US" b="1" dirty="0"/>
          </a:p>
          <a:p>
            <a:endParaRPr lang="en-US" dirty="0" smtClean="0"/>
          </a:p>
          <a:p>
            <a:pPr marL="342900" indent="-342900">
              <a:buFont typeface="Wingdings" panose="05000000000000000000" pitchFamily="2" charset="2"/>
              <a:buChar char="ü"/>
            </a:pPr>
            <a:endParaRPr lang="en-US" dirty="0"/>
          </a:p>
        </p:txBody>
      </p:sp>
    </p:spTree>
    <p:extLst>
      <p:ext uri="{BB962C8B-B14F-4D97-AF65-F5344CB8AC3E}">
        <p14:creationId xmlns:p14="http://schemas.microsoft.com/office/powerpoint/2010/main" val="334203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 Exercises</a:t>
            </a:r>
            <a:endParaRPr lang="en-US" dirty="0">
              <a:solidFill>
                <a:srgbClr val="C00000"/>
              </a:solidFill>
            </a:endParaRPr>
          </a:p>
        </p:txBody>
      </p:sp>
      <p:sp>
        <p:nvSpPr>
          <p:cNvPr id="3" name="Content Placeholder 2"/>
          <p:cNvSpPr>
            <a:spLocks noGrp="1"/>
          </p:cNvSpPr>
          <p:nvPr>
            <p:ph idx="1"/>
          </p:nvPr>
        </p:nvSpPr>
        <p:spPr>
          <a:xfrm>
            <a:off x="203200" y="1270000"/>
            <a:ext cx="10464800" cy="5394959"/>
          </a:xfrm>
        </p:spPr>
        <p:txBody>
          <a:bodyPr>
            <a:normAutofit fontScale="77500" lnSpcReduction="20000"/>
          </a:bodyPr>
          <a:lstStyle/>
          <a:p>
            <a:pPr marL="0" indent="0">
              <a:buNone/>
            </a:pPr>
            <a:r>
              <a:rPr lang="en-US" sz="2400" dirty="0" smtClean="0">
                <a:solidFill>
                  <a:schemeClr val="tx1">
                    <a:lumMod val="85000"/>
                    <a:lumOff val="15000"/>
                  </a:schemeClr>
                </a:solidFill>
              </a:rPr>
              <a:t>QN 1.Write </a:t>
            </a:r>
            <a:r>
              <a:rPr lang="en-US" sz="2400" dirty="0">
                <a:solidFill>
                  <a:schemeClr val="tx1">
                    <a:lumMod val="85000"/>
                    <a:lumOff val="15000"/>
                  </a:schemeClr>
                </a:solidFill>
              </a:rPr>
              <a:t>three verbs you know in </a:t>
            </a:r>
            <a:r>
              <a:rPr lang="en-US" sz="2400" dirty="0" smtClean="0">
                <a:solidFill>
                  <a:schemeClr val="tx1">
                    <a:lumMod val="85000"/>
                    <a:lumOff val="15000"/>
                  </a:schemeClr>
                </a:solidFill>
              </a:rPr>
              <a:t>English and make sentences using those verbs in simple present.</a:t>
            </a:r>
          </a:p>
          <a:p>
            <a:pPr marL="0" indent="0">
              <a:buNone/>
            </a:pPr>
            <a:r>
              <a:rPr lang="en-US" sz="2400" b="1" dirty="0" smtClean="0">
                <a:solidFill>
                  <a:srgbClr val="C00000"/>
                </a:solidFill>
              </a:rPr>
              <a:t>For example; Verb” To Have”</a:t>
            </a:r>
          </a:p>
          <a:p>
            <a:pPr marL="0" indent="0">
              <a:buNone/>
            </a:pPr>
            <a:r>
              <a:rPr lang="en-US" sz="2400" b="1" dirty="0" smtClean="0">
                <a:solidFill>
                  <a:srgbClr val="C00000"/>
                </a:solidFill>
              </a:rPr>
              <a:t>1. “I”, ( is used when you are talking about yourself) I have….</a:t>
            </a:r>
          </a:p>
          <a:p>
            <a:pPr>
              <a:buFont typeface="Wingdings" panose="05000000000000000000" pitchFamily="2" charset="2"/>
              <a:buChar char="v"/>
            </a:pPr>
            <a:r>
              <a:rPr lang="en-US" sz="2400" b="1" dirty="0" smtClean="0">
                <a:solidFill>
                  <a:srgbClr val="0070C0"/>
                </a:solidFill>
              </a:rPr>
              <a:t>I have a book.</a:t>
            </a:r>
          </a:p>
          <a:p>
            <a:pPr>
              <a:buFont typeface="Wingdings" panose="05000000000000000000" pitchFamily="2" charset="2"/>
              <a:buChar char="v"/>
            </a:pPr>
            <a:r>
              <a:rPr lang="en-US" sz="2400" b="1" dirty="0" smtClean="0">
                <a:solidFill>
                  <a:srgbClr val="0070C0"/>
                </a:solidFill>
              </a:rPr>
              <a:t>I have a family of a wife and four children.</a:t>
            </a:r>
          </a:p>
          <a:p>
            <a:pPr>
              <a:buFont typeface="Wingdings" panose="05000000000000000000" pitchFamily="2" charset="2"/>
              <a:buChar char="v"/>
            </a:pPr>
            <a:r>
              <a:rPr lang="en-US" sz="2400" b="1" dirty="0" smtClean="0">
                <a:solidFill>
                  <a:srgbClr val="0070C0"/>
                </a:solidFill>
              </a:rPr>
              <a:t>I have a job.</a:t>
            </a:r>
          </a:p>
          <a:p>
            <a:pPr>
              <a:buFont typeface="Wingdings" panose="05000000000000000000" pitchFamily="2" charset="2"/>
              <a:buChar char="v"/>
            </a:pPr>
            <a:r>
              <a:rPr lang="en-US" sz="2400" b="1" dirty="0" smtClean="0">
                <a:solidFill>
                  <a:srgbClr val="0070C0"/>
                </a:solidFill>
              </a:rPr>
              <a:t>I have work at 7:00 am.</a:t>
            </a:r>
          </a:p>
          <a:p>
            <a:pPr>
              <a:buFont typeface="Wingdings" panose="05000000000000000000" pitchFamily="2" charset="2"/>
              <a:buChar char="v"/>
            </a:pPr>
            <a:r>
              <a:rPr lang="en-US" sz="2400" b="1" dirty="0" smtClean="0">
                <a:solidFill>
                  <a:srgbClr val="0070C0"/>
                </a:solidFill>
              </a:rPr>
              <a:t>I have an online class at Seven sharp ( 7: 00 am or pm).</a:t>
            </a:r>
          </a:p>
          <a:p>
            <a:pPr>
              <a:buFont typeface="Wingdings" panose="05000000000000000000" pitchFamily="2" charset="2"/>
              <a:buChar char="v"/>
            </a:pPr>
            <a:r>
              <a:rPr lang="en-US" sz="2400" b="1" dirty="0" smtClean="0">
                <a:solidFill>
                  <a:srgbClr val="0070C0"/>
                </a:solidFill>
              </a:rPr>
              <a:t>I have Money/dosh/cash.</a:t>
            </a:r>
          </a:p>
          <a:p>
            <a:pPr>
              <a:buFont typeface="Wingdings" panose="05000000000000000000" pitchFamily="2" charset="2"/>
              <a:buChar char="v"/>
            </a:pPr>
            <a:r>
              <a:rPr lang="en-US" sz="2400" b="1" dirty="0" smtClean="0">
                <a:solidFill>
                  <a:srgbClr val="0070C0"/>
                </a:solidFill>
              </a:rPr>
              <a:t>I have a house.</a:t>
            </a:r>
          </a:p>
          <a:p>
            <a:pPr>
              <a:buFont typeface="Wingdings" panose="05000000000000000000" pitchFamily="2" charset="2"/>
              <a:buChar char="v"/>
            </a:pPr>
            <a:r>
              <a:rPr lang="en-US" sz="2400" b="1" dirty="0" smtClean="0">
                <a:solidFill>
                  <a:srgbClr val="0070C0"/>
                </a:solidFill>
              </a:rPr>
              <a:t> I have a shop.</a:t>
            </a:r>
          </a:p>
          <a:p>
            <a:pPr marL="0" indent="0">
              <a:buNone/>
            </a:pPr>
            <a:r>
              <a:rPr lang="en-US" sz="2400" b="1" dirty="0" smtClean="0">
                <a:solidFill>
                  <a:srgbClr val="C00000"/>
                </a:solidFill>
              </a:rPr>
              <a:t> etc..</a:t>
            </a:r>
          </a:p>
          <a:p>
            <a:pPr marL="0" indent="0">
              <a:buNone/>
            </a:pPr>
            <a:r>
              <a:rPr lang="en-US" sz="2400" b="1" dirty="0" smtClean="0">
                <a:solidFill>
                  <a:srgbClr val="C00000"/>
                </a:solidFill>
              </a:rPr>
              <a:t>2.”You”,( is used when you are referring to another person) You have…</a:t>
            </a:r>
          </a:p>
          <a:p>
            <a:pPr>
              <a:buFont typeface="Wingdings" panose="05000000000000000000" pitchFamily="2" charset="2"/>
              <a:buChar char="q"/>
            </a:pPr>
            <a:r>
              <a:rPr lang="en-US" sz="2400" b="1" dirty="0" smtClean="0">
                <a:solidFill>
                  <a:srgbClr val="C00000"/>
                </a:solidFill>
              </a:rPr>
              <a:t>  You have a family.</a:t>
            </a:r>
          </a:p>
        </p:txBody>
      </p:sp>
    </p:spTree>
    <p:extLst>
      <p:ext uri="{BB962C8B-B14F-4D97-AF65-F5344CB8AC3E}">
        <p14:creationId xmlns:p14="http://schemas.microsoft.com/office/powerpoint/2010/main" val="3685614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34" y="0"/>
            <a:ext cx="8596668" cy="782320"/>
          </a:xfrm>
        </p:spPr>
        <p:txBody>
          <a:bodyPr/>
          <a:lstStyle/>
          <a:p>
            <a:r>
              <a:rPr lang="en-US" dirty="0" smtClean="0"/>
              <a:t>Continuous..</a:t>
            </a:r>
            <a:endParaRPr lang="en-US" dirty="0"/>
          </a:p>
        </p:txBody>
      </p:sp>
      <p:sp>
        <p:nvSpPr>
          <p:cNvPr id="3" name="Content Placeholder 2"/>
          <p:cNvSpPr>
            <a:spLocks noGrp="1"/>
          </p:cNvSpPr>
          <p:nvPr>
            <p:ph idx="1"/>
          </p:nvPr>
        </p:nvSpPr>
        <p:spPr>
          <a:xfrm>
            <a:off x="270934" y="518160"/>
            <a:ext cx="10966026" cy="6339840"/>
          </a:xfrm>
        </p:spPr>
        <p:txBody>
          <a:bodyPr>
            <a:normAutofit lnSpcReduction="10000"/>
          </a:bodyPr>
          <a:lstStyle/>
          <a:p>
            <a:pPr>
              <a:buFont typeface="Wingdings" panose="05000000000000000000" pitchFamily="2" charset="2"/>
              <a:buChar char="q"/>
            </a:pPr>
            <a:r>
              <a:rPr lang="en-US" dirty="0" smtClean="0"/>
              <a:t>You have a pen.</a:t>
            </a:r>
          </a:p>
          <a:p>
            <a:pPr>
              <a:buFont typeface="Wingdings" panose="05000000000000000000" pitchFamily="2" charset="2"/>
              <a:buChar char="q"/>
            </a:pPr>
            <a:r>
              <a:rPr lang="en-US" dirty="0" smtClean="0"/>
              <a:t>You have to come home at night.</a:t>
            </a:r>
          </a:p>
          <a:p>
            <a:pPr>
              <a:buFont typeface="Wingdings" panose="05000000000000000000" pitchFamily="2" charset="2"/>
              <a:buChar char="q"/>
            </a:pPr>
            <a:r>
              <a:rPr lang="en-US" dirty="0" smtClean="0"/>
              <a:t>You have to have awake up from bed by 7:00 am</a:t>
            </a:r>
          </a:p>
          <a:p>
            <a:pPr>
              <a:buFont typeface="Wingdings" panose="05000000000000000000" pitchFamily="2" charset="2"/>
              <a:buChar char="q"/>
            </a:pPr>
            <a:r>
              <a:rPr lang="en-US" dirty="0" smtClean="0"/>
              <a:t>Etc..</a:t>
            </a:r>
          </a:p>
          <a:p>
            <a:pPr marL="0" indent="0">
              <a:buNone/>
            </a:pPr>
            <a:r>
              <a:rPr lang="en-US" dirty="0" smtClean="0">
                <a:solidFill>
                  <a:srgbClr val="C00000"/>
                </a:solidFill>
              </a:rPr>
              <a:t>3. “He/She/It”, He/She/It has….</a:t>
            </a:r>
          </a:p>
          <a:p>
            <a:pPr marL="0" indent="0">
              <a:buNone/>
            </a:pPr>
            <a:r>
              <a:rPr lang="en-US" b="1" dirty="0" smtClean="0"/>
              <a:t>He ( is used for Male people/boys)</a:t>
            </a:r>
          </a:p>
          <a:p>
            <a:pPr>
              <a:buFont typeface="Wingdings" panose="05000000000000000000" pitchFamily="2" charset="2"/>
              <a:buChar char="Ø"/>
            </a:pPr>
            <a:r>
              <a:rPr lang="en-US" dirty="0" smtClean="0"/>
              <a:t>He has a mansion ( a very big house).</a:t>
            </a:r>
          </a:p>
          <a:p>
            <a:pPr>
              <a:buFont typeface="Wingdings" panose="05000000000000000000" pitchFamily="2" charset="2"/>
              <a:buChar char="Ø"/>
            </a:pPr>
            <a:r>
              <a:rPr lang="en-US" dirty="0" smtClean="0"/>
              <a:t>He has money.</a:t>
            </a:r>
          </a:p>
          <a:p>
            <a:pPr>
              <a:buFont typeface="Wingdings" panose="05000000000000000000" pitchFamily="2" charset="2"/>
              <a:buChar char="Ø"/>
            </a:pPr>
            <a:r>
              <a:rPr lang="en-US" dirty="0" smtClean="0"/>
              <a:t>He has hectares of land.</a:t>
            </a:r>
          </a:p>
          <a:p>
            <a:pPr marL="0" indent="0">
              <a:buNone/>
            </a:pPr>
            <a:r>
              <a:rPr lang="en-US" b="1" dirty="0" smtClean="0"/>
              <a:t>She (is used for female people/ girls)</a:t>
            </a:r>
          </a:p>
          <a:p>
            <a:pPr>
              <a:buFont typeface="Wingdings" panose="05000000000000000000" pitchFamily="2" charset="2"/>
              <a:buChar char="Ø"/>
            </a:pPr>
            <a:r>
              <a:rPr lang="en-US" dirty="0" smtClean="0"/>
              <a:t>She has a car.</a:t>
            </a:r>
          </a:p>
          <a:p>
            <a:pPr>
              <a:buFont typeface="Wingdings" panose="05000000000000000000" pitchFamily="2" charset="2"/>
              <a:buChar char="Ø"/>
            </a:pPr>
            <a:r>
              <a:rPr lang="en-US" dirty="0" smtClean="0"/>
              <a:t>She has children.</a:t>
            </a:r>
          </a:p>
          <a:p>
            <a:pPr>
              <a:buFont typeface="Wingdings" panose="05000000000000000000" pitchFamily="2" charset="2"/>
              <a:buChar char="Ø"/>
            </a:pPr>
            <a:r>
              <a:rPr lang="en-US" dirty="0" smtClean="0"/>
              <a:t>She has a husband.</a:t>
            </a:r>
          </a:p>
          <a:p>
            <a:pPr marL="0" indent="0">
              <a:buNone/>
            </a:pPr>
            <a:r>
              <a:rPr lang="en-US" b="1" dirty="0" smtClean="0"/>
              <a:t>It ( is used for animals, places, things that are not human being)</a:t>
            </a:r>
          </a:p>
          <a:p>
            <a:pPr>
              <a:buFont typeface="Wingdings" panose="05000000000000000000" pitchFamily="2" charset="2"/>
              <a:buChar char="Ø"/>
            </a:pPr>
            <a:r>
              <a:rPr lang="en-US" dirty="0" smtClean="0"/>
              <a:t>It has a tail.</a:t>
            </a:r>
          </a:p>
          <a:p>
            <a:pPr>
              <a:buFont typeface="Wingdings" panose="05000000000000000000" pitchFamily="2" charset="2"/>
              <a:buChar char="Ø"/>
            </a:pPr>
            <a:r>
              <a:rPr lang="en-US" dirty="0" smtClean="0"/>
              <a:t>That house (It) has three </a:t>
            </a:r>
            <a:r>
              <a:rPr lang="en-US" dirty="0" err="1" smtClean="0"/>
              <a:t>kitckens</a:t>
            </a:r>
            <a:r>
              <a:rPr lang="en-US" dirty="0" smtClean="0"/>
              <a:t>.</a:t>
            </a:r>
          </a:p>
          <a:p>
            <a:pPr>
              <a:buFont typeface="Wingdings" panose="05000000000000000000" pitchFamily="2" charset="2"/>
              <a:buChar char="Ø"/>
            </a:pPr>
            <a:r>
              <a:rPr lang="en-US" dirty="0" smtClean="0"/>
              <a:t>Nairobi (It) has a lot of </a:t>
            </a:r>
            <a:r>
              <a:rPr lang="en-US" dirty="0" err="1" smtClean="0"/>
              <a:t>people.etc</a:t>
            </a:r>
            <a:r>
              <a:rPr lang="en-US" dirty="0" smtClean="0"/>
              <a:t>…</a:t>
            </a:r>
            <a:endParaRPr lang="en-US" dirty="0"/>
          </a:p>
          <a:p>
            <a:pPr>
              <a:buFont typeface="Wingdings" panose="05000000000000000000" pitchFamily="2" charset="2"/>
              <a:buChar char="Ø"/>
            </a:pPr>
            <a:endParaRPr lang="en-US" dirty="0" smtClean="0"/>
          </a:p>
          <a:p>
            <a:pPr marL="0" indent="0">
              <a:buNone/>
            </a:pPr>
            <a:endParaRPr lang="en-US" dirty="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buFont typeface="Wingdings" panose="05000000000000000000" pitchFamily="2" charset="2"/>
              <a:buChar char="Ø"/>
            </a:pPr>
            <a:endParaRPr lang="en-US" dirty="0" smtClean="0"/>
          </a:p>
        </p:txBody>
      </p:sp>
    </p:spTree>
    <p:extLst>
      <p:ext uri="{BB962C8B-B14F-4D97-AF65-F5344CB8AC3E}">
        <p14:creationId xmlns:p14="http://schemas.microsoft.com/office/powerpoint/2010/main" val="185204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4480" y="243840"/>
            <a:ext cx="8989522" cy="650240"/>
          </a:xfrm>
        </p:spPr>
        <p:txBody>
          <a:bodyPr/>
          <a:lstStyle/>
          <a:p>
            <a:r>
              <a:rPr lang="en-US" dirty="0" smtClean="0"/>
              <a:t>Continue..</a:t>
            </a:r>
            <a:endParaRPr lang="en-US" dirty="0"/>
          </a:p>
        </p:txBody>
      </p:sp>
      <p:sp>
        <p:nvSpPr>
          <p:cNvPr id="3" name="Content Placeholder 2"/>
          <p:cNvSpPr>
            <a:spLocks noGrp="1"/>
          </p:cNvSpPr>
          <p:nvPr>
            <p:ph idx="1"/>
          </p:nvPr>
        </p:nvSpPr>
        <p:spPr>
          <a:xfrm>
            <a:off x="284480" y="1026160"/>
            <a:ext cx="10708640" cy="5598159"/>
          </a:xfrm>
        </p:spPr>
        <p:txBody>
          <a:bodyPr>
            <a:normAutofit fontScale="92500" lnSpcReduction="20000"/>
          </a:bodyPr>
          <a:lstStyle/>
          <a:p>
            <a:pPr marL="0" indent="0">
              <a:buNone/>
            </a:pPr>
            <a:r>
              <a:rPr lang="en-US" dirty="0" smtClean="0">
                <a:solidFill>
                  <a:srgbClr val="C00000"/>
                </a:solidFill>
              </a:rPr>
              <a:t>4.“You”,(is used when you are referring/ talking about more than one person excluding you)</a:t>
            </a:r>
          </a:p>
          <a:p>
            <a:pPr marL="0" indent="0">
              <a:buNone/>
            </a:pPr>
            <a:r>
              <a:rPr lang="en-US" dirty="0" smtClean="0">
                <a:solidFill>
                  <a:srgbClr val="C00000"/>
                </a:solidFill>
              </a:rPr>
              <a:t> You have</a:t>
            </a:r>
            <a:r>
              <a:rPr lang="en-US" dirty="0" smtClean="0"/>
              <a:t>…</a:t>
            </a:r>
          </a:p>
          <a:p>
            <a:pPr>
              <a:buFont typeface="Courier New" panose="02070309020205020404" pitchFamily="49" charset="0"/>
              <a:buChar char="o"/>
            </a:pPr>
            <a:r>
              <a:rPr lang="en-US" dirty="0" smtClean="0"/>
              <a:t>You have wives.</a:t>
            </a:r>
          </a:p>
          <a:p>
            <a:pPr>
              <a:buFont typeface="Courier New" panose="02070309020205020404" pitchFamily="49" charset="0"/>
              <a:buChar char="o"/>
            </a:pPr>
            <a:r>
              <a:rPr lang="en-US" dirty="0" smtClean="0"/>
              <a:t>You have money.</a:t>
            </a:r>
          </a:p>
          <a:p>
            <a:pPr>
              <a:buFont typeface="Courier New" panose="02070309020205020404" pitchFamily="49" charset="0"/>
              <a:buChar char="o"/>
            </a:pPr>
            <a:r>
              <a:rPr lang="en-US" dirty="0" smtClean="0"/>
              <a:t>You have motor bikes.</a:t>
            </a:r>
          </a:p>
          <a:p>
            <a:pPr marL="0" indent="0">
              <a:buNone/>
            </a:pPr>
            <a:r>
              <a:rPr lang="en-US" dirty="0" smtClean="0">
                <a:solidFill>
                  <a:srgbClr val="C00000"/>
                </a:solidFill>
              </a:rPr>
              <a:t>5. “We”, ( is used when you are referring to more than one person including you), We have..</a:t>
            </a:r>
          </a:p>
          <a:p>
            <a:pPr>
              <a:buFont typeface="Wingdings" panose="05000000000000000000" pitchFamily="2" charset="2"/>
              <a:buChar char="§"/>
            </a:pPr>
            <a:r>
              <a:rPr lang="en-US" dirty="0" smtClean="0"/>
              <a:t>We have English classes at eight sharp.</a:t>
            </a:r>
          </a:p>
          <a:p>
            <a:pPr>
              <a:buFont typeface="Wingdings" panose="05000000000000000000" pitchFamily="2" charset="2"/>
              <a:buChar char="§"/>
            </a:pPr>
            <a:r>
              <a:rPr lang="en-US" dirty="0" smtClean="0"/>
              <a:t>We have a meeting at work.</a:t>
            </a:r>
          </a:p>
          <a:p>
            <a:pPr>
              <a:buFont typeface="Wingdings" panose="05000000000000000000" pitchFamily="2" charset="2"/>
              <a:buChar char="§"/>
            </a:pPr>
            <a:r>
              <a:rPr lang="en-US" dirty="0" smtClean="0"/>
              <a:t>We have to eat chicken, rice, and chips today.</a:t>
            </a:r>
          </a:p>
          <a:p>
            <a:pPr>
              <a:buFont typeface="Wingdings" panose="05000000000000000000" pitchFamily="2" charset="2"/>
              <a:buChar char="§"/>
            </a:pPr>
            <a:r>
              <a:rPr lang="en-US" dirty="0" smtClean="0"/>
              <a:t>Etc..</a:t>
            </a:r>
          </a:p>
          <a:p>
            <a:pPr marL="0" indent="0">
              <a:buNone/>
            </a:pPr>
            <a:r>
              <a:rPr lang="en-US" dirty="0">
                <a:solidFill>
                  <a:srgbClr val="C00000"/>
                </a:solidFill>
              </a:rPr>
              <a:t>6</a:t>
            </a:r>
            <a:r>
              <a:rPr lang="en-US" dirty="0" smtClean="0">
                <a:solidFill>
                  <a:srgbClr val="C00000"/>
                </a:solidFill>
              </a:rPr>
              <a:t>. “They”, ( is used when you are referring to many people excluding you.), They have…</a:t>
            </a:r>
          </a:p>
          <a:p>
            <a:pPr>
              <a:buFont typeface="Wingdings" panose="05000000000000000000" pitchFamily="2" charset="2"/>
              <a:buChar char="v"/>
            </a:pPr>
            <a:r>
              <a:rPr lang="en-US" dirty="0" smtClean="0"/>
              <a:t>They have houses.</a:t>
            </a:r>
          </a:p>
          <a:p>
            <a:pPr>
              <a:buFont typeface="Wingdings" panose="05000000000000000000" pitchFamily="2" charset="2"/>
              <a:buChar char="v"/>
            </a:pPr>
            <a:r>
              <a:rPr lang="en-US" dirty="0" smtClean="0"/>
              <a:t>They have jobs.</a:t>
            </a:r>
          </a:p>
          <a:p>
            <a:pPr>
              <a:buFont typeface="Wingdings" panose="05000000000000000000" pitchFamily="2" charset="2"/>
              <a:buChar char="v"/>
            </a:pPr>
            <a:r>
              <a:rPr lang="en-US" dirty="0" smtClean="0"/>
              <a:t>They have laptops.</a:t>
            </a:r>
          </a:p>
          <a:p>
            <a:pPr>
              <a:buFont typeface="Wingdings" panose="05000000000000000000" pitchFamily="2" charset="2"/>
              <a:buChar char="v"/>
            </a:pPr>
            <a:r>
              <a:rPr lang="en-US" dirty="0" smtClean="0"/>
              <a:t>They have phones.</a:t>
            </a:r>
          </a:p>
          <a:p>
            <a:pPr>
              <a:buFont typeface="Wingdings" panose="05000000000000000000" pitchFamily="2" charset="2"/>
              <a:buChar char="v"/>
            </a:pPr>
            <a:r>
              <a:rPr lang="en-US" dirty="0" err="1" smtClean="0"/>
              <a:t>Etc</a:t>
            </a:r>
            <a:r>
              <a:rPr lang="en-US" dirty="0" smtClean="0"/>
              <a:t>…</a:t>
            </a:r>
          </a:p>
          <a:p>
            <a:pPr>
              <a:buFont typeface="Courier New" panose="02070309020205020404" pitchFamily="49" charset="0"/>
              <a:buChar char="o"/>
            </a:pPr>
            <a:endParaRPr lang="en-US" dirty="0" smtClean="0"/>
          </a:p>
          <a:p>
            <a:pPr>
              <a:buFont typeface="Courier New" panose="02070309020205020404" pitchFamily="49" charset="0"/>
              <a:buChar char="o"/>
            </a:pPr>
            <a:endParaRPr lang="en-US" dirty="0"/>
          </a:p>
        </p:txBody>
      </p:sp>
    </p:spTree>
    <p:extLst>
      <p:ext uri="{BB962C8B-B14F-4D97-AF65-F5344CB8AC3E}">
        <p14:creationId xmlns:p14="http://schemas.microsoft.com/office/powerpoint/2010/main" val="1636398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2720"/>
            <a:ext cx="8596668" cy="914400"/>
          </a:xfrm>
        </p:spPr>
        <p:txBody>
          <a:bodyPr>
            <a:normAutofit/>
          </a:bodyPr>
          <a:lstStyle/>
          <a:p>
            <a:r>
              <a:rPr lang="en-US" dirty="0" smtClean="0"/>
              <a:t>Open Discussions.</a:t>
            </a:r>
            <a:endParaRPr lang="en-US" dirty="0"/>
          </a:p>
        </p:txBody>
      </p:sp>
      <p:sp>
        <p:nvSpPr>
          <p:cNvPr id="3" name="Content Placeholder 2"/>
          <p:cNvSpPr>
            <a:spLocks noGrp="1"/>
          </p:cNvSpPr>
          <p:nvPr>
            <p:ph idx="1"/>
          </p:nvPr>
        </p:nvSpPr>
        <p:spPr>
          <a:xfrm>
            <a:off x="677334" y="1381761"/>
            <a:ext cx="8596668" cy="4659602"/>
          </a:xfrm>
        </p:spPr>
        <p:txBody>
          <a:bodyPr>
            <a:normAutofit lnSpcReduction="10000"/>
          </a:bodyPr>
          <a:lstStyle/>
          <a:p>
            <a:pPr marL="0" indent="0">
              <a:buNone/>
            </a:pPr>
            <a:r>
              <a:rPr lang="en-US" dirty="0">
                <a:solidFill>
                  <a:srgbClr val="C00000"/>
                </a:solidFill>
              </a:rPr>
              <a:t>Take 15 minutes to finish your work and present it.</a:t>
            </a:r>
            <a:endParaRPr lang="en-US" dirty="0" smtClean="0">
              <a:solidFill>
                <a:srgbClr val="C00000"/>
              </a:solidFill>
            </a:endParaRPr>
          </a:p>
          <a:p>
            <a:r>
              <a:rPr lang="en-US" dirty="0" smtClean="0"/>
              <a:t>Exercises correction and comments.</a:t>
            </a:r>
          </a:p>
          <a:p>
            <a:r>
              <a:rPr lang="en-US" dirty="0" smtClean="0"/>
              <a:t>What to add or subtract from the work.</a:t>
            </a:r>
          </a:p>
          <a:p>
            <a:r>
              <a:rPr lang="en-US" dirty="0" smtClean="0"/>
              <a:t>Learners/students’ suggestions.</a:t>
            </a:r>
          </a:p>
          <a:p>
            <a:pPr marL="0" indent="0">
              <a:buNone/>
            </a:pPr>
            <a:endParaRPr lang="en-US" dirty="0"/>
          </a:p>
          <a:p>
            <a:pPr marL="0" indent="0">
              <a:buNone/>
            </a:pPr>
            <a:r>
              <a:rPr lang="en-US" u="sng" dirty="0" smtClean="0">
                <a:solidFill>
                  <a:srgbClr val="C00000"/>
                </a:solidFill>
              </a:rPr>
              <a:t>ASSIGNEMENT:</a:t>
            </a:r>
          </a:p>
          <a:p>
            <a:pPr marL="0" indent="0">
              <a:buNone/>
            </a:pPr>
            <a:r>
              <a:rPr lang="en-US" dirty="0" smtClean="0"/>
              <a:t>QN: Make sentences using the simple past tense of a verb.</a:t>
            </a:r>
            <a:endParaRPr lang="en-US" dirty="0"/>
          </a:p>
          <a:p>
            <a:pPr marL="0" indent="0">
              <a:buNone/>
            </a:pPr>
            <a:endParaRPr lang="en-US" dirty="0" smtClean="0"/>
          </a:p>
          <a:p>
            <a:pPr marL="0" indent="0">
              <a:buNone/>
            </a:pPr>
            <a:r>
              <a:rPr lang="en-US" dirty="0" smtClean="0"/>
              <a:t>For example: I /you/he/she/it/ we/ they, had a laptop (s). </a:t>
            </a:r>
            <a:endParaRPr lang="en-US" dirty="0"/>
          </a:p>
          <a:p>
            <a:pPr marL="0" indent="0">
              <a:buNone/>
            </a:pPr>
            <a:r>
              <a:rPr lang="en-US" dirty="0" smtClean="0"/>
              <a:t>                     I was/were…, you were.., he/she/it was…, we were.., They were..</a:t>
            </a:r>
          </a:p>
          <a:p>
            <a:pPr marL="0" indent="0">
              <a:buNone/>
            </a:pPr>
            <a:r>
              <a:rPr lang="en-US" dirty="0"/>
              <a:t> </a:t>
            </a:r>
            <a:r>
              <a:rPr lang="en-US" dirty="0" smtClean="0"/>
              <a:t>                     I/you/he/she/it/we/they did home (s).</a:t>
            </a:r>
          </a:p>
          <a:p>
            <a:pPr marL="0" indent="0">
              <a:buNone/>
            </a:pPr>
            <a:r>
              <a:rPr lang="en-US" b="1" dirty="0" smtClean="0"/>
              <a:t>N.B: Simple present of verb to “ do” is I/you/we/they do…, He/she/it does…</a:t>
            </a:r>
            <a:endParaRPr lang="en-US" b="1" dirty="0"/>
          </a:p>
        </p:txBody>
      </p:sp>
    </p:spTree>
    <p:extLst>
      <p:ext uri="{BB962C8B-B14F-4D97-AF65-F5344CB8AC3E}">
        <p14:creationId xmlns:p14="http://schemas.microsoft.com/office/powerpoint/2010/main" val="396868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11760"/>
            <a:ext cx="8596668" cy="528320"/>
          </a:xfrm>
        </p:spPr>
        <p:txBody>
          <a:bodyPr>
            <a:normAutofit fontScale="90000"/>
          </a:bodyPr>
          <a:lstStyle/>
          <a:p>
            <a:r>
              <a:rPr lang="en-US" dirty="0" smtClean="0">
                <a:solidFill>
                  <a:srgbClr val="00B050"/>
                </a:solidFill>
              </a:rPr>
              <a:t>Reading 1: My name is John</a:t>
            </a:r>
            <a:endParaRPr lang="en-US" dirty="0">
              <a:solidFill>
                <a:srgbClr val="00B050"/>
              </a:solidFill>
            </a:endParaRPr>
          </a:p>
        </p:txBody>
      </p:sp>
      <p:sp>
        <p:nvSpPr>
          <p:cNvPr id="3" name="Content Placeholder 2"/>
          <p:cNvSpPr>
            <a:spLocks noGrp="1"/>
          </p:cNvSpPr>
          <p:nvPr>
            <p:ph idx="1"/>
          </p:nvPr>
        </p:nvSpPr>
        <p:spPr>
          <a:xfrm>
            <a:off x="264160" y="904240"/>
            <a:ext cx="10180320" cy="5781040"/>
          </a:xfrm>
        </p:spPr>
        <p:txBody>
          <a:bodyPr>
            <a:normAutofit fontScale="92500"/>
          </a:bodyPr>
          <a:lstStyle/>
          <a:p>
            <a:pPr marL="0" indent="0">
              <a:buNone/>
            </a:pPr>
            <a:r>
              <a:rPr lang="en-US" dirty="0" smtClean="0"/>
              <a:t>Hi! Nice to meet you! My name is John Smith. I am 19 years old and a student in college. I go to college in Nairobi. My favorite courses are Geometry, French, and History. English is my hardest course. My professors are very friendly and smart. It’s my second year in college now. I like reading books, playing volleyball, singing in Church, travelling, shopping and being out doors with my friends.</a:t>
            </a:r>
            <a:endParaRPr lang="en-US" dirty="0"/>
          </a:p>
          <a:p>
            <a:pPr marL="0" indent="0">
              <a:buNone/>
            </a:pPr>
            <a:r>
              <a:rPr lang="en-US" dirty="0" smtClean="0"/>
              <a:t>I live in a big house in Nairobi. I share the house with my parents and my three siblings. We help each other with homework and home chores/activities. On weekends, we go to church and then enjoy our hobbies.</a:t>
            </a:r>
            <a:endParaRPr lang="en-US" dirty="0"/>
          </a:p>
          <a:p>
            <a:pPr marL="0" indent="0">
              <a:buNone/>
            </a:pPr>
            <a:r>
              <a:rPr lang="en-US" dirty="0" smtClean="0"/>
              <a:t>I have a younger brother called James. He just started high school. He is 14 years old and lives with my grandparents in Arusha-Tanzania. Sometimes, we visit them during holidays or vacations. I am also very happy when they come to visit us. My Mom always brings me sweets, cakes, chocolates, Pizza, Yogurt and fruit cocktails whenever she is from her workplace.</a:t>
            </a:r>
          </a:p>
          <a:p>
            <a:pPr marL="0" indent="0">
              <a:buNone/>
            </a:pPr>
            <a:r>
              <a:rPr lang="en-US" dirty="0" smtClean="0"/>
              <a:t>Our house has a living room where we watch TV from, one kitchen where we prepare our meals from, two dining rooms where we take the dinner from. The house has five bedrooms, two rooms for I and my siblings, one for my parents, and the other one for stocks. In our rooms, we have closets where we keep our clothes. There is one bathroom where we shower and brush our teeth.</a:t>
            </a:r>
          </a:p>
          <a:p>
            <a:pPr marL="0" indent="0">
              <a:buNone/>
            </a:pPr>
            <a:r>
              <a:rPr lang="en-US" dirty="0" smtClean="0"/>
              <a:t>The house has a garden where we play with our dog.</a:t>
            </a:r>
          </a:p>
          <a:p>
            <a:pPr marL="0" indent="0">
              <a:buNone/>
            </a:pPr>
            <a:r>
              <a:rPr lang="en-US" dirty="0" smtClean="0"/>
              <a:t>You are welcome at my home.</a:t>
            </a:r>
          </a:p>
          <a:p>
            <a:pPr marL="0" indent="0">
              <a:buNone/>
            </a:pPr>
            <a:r>
              <a:rPr lang="en-US" dirty="0" smtClean="0"/>
              <a:t>Thank you.</a:t>
            </a:r>
            <a:endParaRPr lang="en-US" dirty="0"/>
          </a:p>
        </p:txBody>
      </p:sp>
    </p:spTree>
    <p:extLst>
      <p:ext uri="{BB962C8B-B14F-4D97-AF65-F5344CB8AC3E}">
        <p14:creationId xmlns:p14="http://schemas.microsoft.com/office/powerpoint/2010/main" val="3999026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 understanding.</a:t>
            </a:r>
            <a:endParaRPr lang="en-US" dirty="0"/>
          </a:p>
        </p:txBody>
      </p:sp>
      <p:sp>
        <p:nvSpPr>
          <p:cNvPr id="3" name="Content Placeholder 2"/>
          <p:cNvSpPr>
            <a:spLocks noGrp="1"/>
          </p:cNvSpPr>
          <p:nvPr>
            <p:ph idx="1"/>
          </p:nvPr>
        </p:nvSpPr>
        <p:spPr>
          <a:xfrm>
            <a:off x="203200" y="1270000"/>
            <a:ext cx="10139680" cy="5394959"/>
          </a:xfrm>
        </p:spPr>
        <p:txBody>
          <a:bodyPr/>
          <a:lstStyle/>
          <a:p>
            <a:r>
              <a:rPr lang="en-US" dirty="0" smtClean="0"/>
              <a:t>Summarize the story.</a:t>
            </a:r>
          </a:p>
          <a:p>
            <a:r>
              <a:rPr lang="en-US" dirty="0" smtClean="0"/>
              <a:t>What are the new words you learnt from the passage.</a:t>
            </a:r>
          </a:p>
          <a:p>
            <a:r>
              <a:rPr lang="en-US" dirty="0" smtClean="0"/>
              <a:t>Definition of new words.</a:t>
            </a:r>
          </a:p>
          <a:p>
            <a:r>
              <a:rPr lang="en-US" dirty="0" smtClean="0"/>
              <a:t>Write one paragraph about your family that lives in your house.</a:t>
            </a:r>
            <a:endParaRPr lang="en-US" dirty="0"/>
          </a:p>
        </p:txBody>
      </p:sp>
    </p:spTree>
    <p:extLst>
      <p:ext uri="{BB962C8B-B14F-4D97-AF65-F5344CB8AC3E}">
        <p14:creationId xmlns:p14="http://schemas.microsoft.com/office/powerpoint/2010/main" val="1533855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Common Verbs </a:t>
            </a:r>
            <a:endParaRPr lang="en-US" dirty="0"/>
          </a:p>
        </p:txBody>
      </p:sp>
      <p:sp>
        <p:nvSpPr>
          <p:cNvPr id="3" name="Subtitle 2"/>
          <p:cNvSpPr>
            <a:spLocks noGrp="1"/>
          </p:cNvSpPr>
          <p:nvPr>
            <p:ph type="subTitle" idx="1"/>
          </p:nvPr>
        </p:nvSpPr>
        <p:spPr/>
        <p:txBody>
          <a:bodyPr/>
          <a:lstStyle/>
          <a:p>
            <a:pPr algn="l"/>
            <a:r>
              <a:rPr lang="en-US" dirty="0" smtClean="0"/>
              <a:t>A Verb;</a:t>
            </a:r>
            <a:r>
              <a:rPr lang="en-US" dirty="0"/>
              <a:t> a word used to describe an action, state, or occurrence, and forming the main part </a:t>
            </a:r>
            <a:r>
              <a:rPr lang="en-US" dirty="0" smtClean="0"/>
              <a:t>of a sentence. For example, Verb to </a:t>
            </a:r>
            <a:r>
              <a:rPr lang="en-US" dirty="0" err="1" smtClean="0"/>
              <a:t>Be,to</a:t>
            </a:r>
            <a:r>
              <a:rPr lang="en-US" dirty="0" smtClean="0"/>
              <a:t> have, to do, to go, to eat, to walk, to work, to sleep, to move, etc.. </a:t>
            </a:r>
            <a:endParaRPr lang="en-US" dirty="0"/>
          </a:p>
        </p:txBody>
      </p:sp>
    </p:spTree>
    <p:extLst>
      <p:ext uri="{BB962C8B-B14F-4D97-AF65-F5344CB8AC3E}">
        <p14:creationId xmlns:p14="http://schemas.microsoft.com/office/powerpoint/2010/main" val="2565967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57018"/>
            <a:ext cx="8596668" cy="785091"/>
          </a:xfrm>
        </p:spPr>
        <p:txBody>
          <a:bodyPr/>
          <a:lstStyle/>
          <a:p>
            <a:r>
              <a:rPr lang="en-US" b="1" dirty="0">
                <a:solidFill>
                  <a:srgbClr val="C00000"/>
                </a:solidFill>
              </a:rPr>
              <a:t>The verb </a:t>
            </a:r>
            <a:r>
              <a:rPr lang="en-US" b="1" i="1" dirty="0">
                <a:solidFill>
                  <a:srgbClr val="C00000"/>
                </a:solidFill>
              </a:rPr>
              <a:t>be</a:t>
            </a:r>
            <a:r>
              <a:rPr lang="en-US" b="1" dirty="0">
                <a:solidFill>
                  <a:srgbClr val="C00000"/>
                </a:solidFill>
              </a:rPr>
              <a:t> in different tenses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95200973"/>
              </p:ext>
            </p:extLst>
          </p:nvPr>
        </p:nvGraphicFramePr>
        <p:xfrm>
          <a:off x="249380" y="2032002"/>
          <a:ext cx="10547928" cy="4608945"/>
        </p:xfrm>
        <a:graphic>
          <a:graphicData uri="http://schemas.openxmlformats.org/drawingml/2006/table">
            <a:tbl>
              <a:tblPr/>
              <a:tblGrid>
                <a:gridCol w="2636982"/>
                <a:gridCol w="2636982"/>
                <a:gridCol w="2636982"/>
                <a:gridCol w="2636982"/>
              </a:tblGrid>
              <a:tr h="921789">
                <a:tc>
                  <a:txBody>
                    <a:bodyPr/>
                    <a:lstStyle/>
                    <a:p>
                      <a:pPr algn="l"/>
                      <a:r>
                        <a:rPr lang="en-US" dirty="0">
                          <a:solidFill>
                            <a:srgbClr val="5F490D"/>
                          </a:solidFill>
                          <a:effectLst/>
                        </a:rPr>
                        <a:t>Pronouns</a:t>
                      </a:r>
                    </a:p>
                  </a:txBody>
                  <a:tcPr anchor="ctr">
                    <a:lnL>
                      <a:noFill/>
                    </a:lnL>
                    <a:lnR w="6350" cap="flat" cmpd="sng" algn="ctr">
                      <a:solidFill>
                        <a:srgbClr val="F0E9D1"/>
                      </a:solidFill>
                      <a:prstDash val="solid"/>
                      <a:round/>
                      <a:headEnd type="none" w="med" len="med"/>
                      <a:tailEnd type="none" w="med" len="med"/>
                    </a:lnR>
                    <a:lnT>
                      <a:noFill/>
                    </a:lnT>
                    <a:lnB w="6350" cap="flat" cmpd="sng" algn="ctr">
                      <a:solidFill>
                        <a:srgbClr val="E7C462"/>
                      </a:solidFill>
                      <a:prstDash val="solid"/>
                      <a:round/>
                      <a:headEnd type="none" w="med" len="med"/>
                      <a:tailEnd type="none" w="med" len="med"/>
                    </a:lnB>
                    <a:solidFill>
                      <a:srgbClr val="F9F6EB"/>
                    </a:solidFill>
                  </a:tcPr>
                </a:tc>
                <a:tc>
                  <a:txBody>
                    <a:bodyPr/>
                    <a:lstStyle/>
                    <a:p>
                      <a:pPr algn="l"/>
                      <a:r>
                        <a:rPr lang="en-US">
                          <a:solidFill>
                            <a:srgbClr val="5F490D"/>
                          </a:solidFill>
                          <a:effectLst/>
                        </a:rPr>
                        <a:t>Affirmative sentences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a:noFill/>
                    </a:lnT>
                    <a:lnB w="6350" cap="flat" cmpd="sng" algn="ctr">
                      <a:solidFill>
                        <a:srgbClr val="E7C462"/>
                      </a:solidFill>
                      <a:prstDash val="solid"/>
                      <a:round/>
                      <a:headEnd type="none" w="med" len="med"/>
                      <a:tailEnd type="none" w="med" len="med"/>
                    </a:lnB>
                    <a:solidFill>
                      <a:srgbClr val="F9F6EB"/>
                    </a:solidFill>
                  </a:tcPr>
                </a:tc>
                <a:tc>
                  <a:txBody>
                    <a:bodyPr/>
                    <a:lstStyle/>
                    <a:p>
                      <a:pPr algn="l"/>
                      <a:r>
                        <a:rPr lang="en-US">
                          <a:solidFill>
                            <a:srgbClr val="5F490D"/>
                          </a:solidFill>
                          <a:effectLst/>
                        </a:rPr>
                        <a:t>Negative sentences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a:noFill/>
                    </a:lnT>
                    <a:lnB w="6350" cap="flat" cmpd="sng" algn="ctr">
                      <a:solidFill>
                        <a:srgbClr val="E7C462"/>
                      </a:solidFill>
                      <a:prstDash val="solid"/>
                      <a:round/>
                      <a:headEnd type="none" w="med" len="med"/>
                      <a:tailEnd type="none" w="med" len="med"/>
                    </a:lnB>
                    <a:solidFill>
                      <a:srgbClr val="F9F6EB"/>
                    </a:solidFill>
                  </a:tcPr>
                </a:tc>
                <a:tc>
                  <a:txBody>
                    <a:bodyPr/>
                    <a:lstStyle/>
                    <a:p>
                      <a:pPr algn="l"/>
                      <a:r>
                        <a:rPr lang="en-US" dirty="0">
                          <a:solidFill>
                            <a:srgbClr val="5F490D"/>
                          </a:solidFill>
                          <a:effectLst/>
                        </a:rPr>
                        <a:t>Questions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a:noFill/>
                    </a:lnT>
                    <a:lnB w="6350" cap="flat" cmpd="sng" algn="ctr">
                      <a:solidFill>
                        <a:srgbClr val="E7C462"/>
                      </a:solidFill>
                      <a:prstDash val="solid"/>
                      <a:round/>
                      <a:headEnd type="none" w="med" len="med"/>
                      <a:tailEnd type="none" w="med" len="med"/>
                    </a:lnB>
                    <a:solidFill>
                      <a:srgbClr val="F9F6EB"/>
                    </a:solidFill>
                  </a:tcPr>
                </a:tc>
              </a:tr>
              <a:tr h="921789">
                <a:tc>
                  <a:txBody>
                    <a:bodyPr/>
                    <a:lstStyle/>
                    <a:p>
                      <a:pPr algn="l"/>
                      <a:r>
                        <a:rPr lang="en-US">
                          <a:effectLst/>
                        </a:rPr>
                        <a:t>I</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a:effectLst/>
                        </a:rPr>
                        <a:t>I </a:t>
                      </a:r>
                      <a:r>
                        <a:rPr lang="en-US" b="1">
                          <a:solidFill>
                            <a:srgbClr val="55A5D2"/>
                          </a:solidFill>
                          <a:effectLst/>
                        </a:rPr>
                        <a:t>am</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a:effectLst/>
                        </a:rPr>
                        <a:t>I </a:t>
                      </a:r>
                      <a:r>
                        <a:rPr lang="en-US" b="1">
                          <a:solidFill>
                            <a:srgbClr val="55A5D2"/>
                          </a:solidFill>
                          <a:effectLst/>
                        </a:rPr>
                        <a:t>am</a:t>
                      </a:r>
                      <a:r>
                        <a:rPr lang="en-US">
                          <a:effectLst/>
                        </a:rPr>
                        <a:t> </a:t>
                      </a:r>
                      <a:r>
                        <a:rPr lang="en-US" b="1">
                          <a:solidFill>
                            <a:srgbClr val="CD4B3C"/>
                          </a:solidFill>
                          <a:effectLst/>
                        </a:rPr>
                        <a:t>not</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b="1">
                          <a:solidFill>
                            <a:srgbClr val="55A5D2"/>
                          </a:solidFill>
                          <a:effectLst/>
                        </a:rPr>
                        <a:t>Am</a:t>
                      </a:r>
                      <a:r>
                        <a:rPr lang="en-US">
                          <a:effectLst/>
                        </a:rPr>
                        <a:t> I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r>
              <a:tr h="921789">
                <a:tc>
                  <a:txBody>
                    <a:bodyPr/>
                    <a:lstStyle/>
                    <a:p>
                      <a:pPr algn="l"/>
                      <a:r>
                        <a:rPr lang="en-US">
                          <a:effectLst/>
                        </a:rPr>
                        <a:t>you</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a:effectLst/>
                        </a:rPr>
                        <a:t>You </a:t>
                      </a:r>
                      <a:r>
                        <a:rPr lang="en-US" b="1">
                          <a:solidFill>
                            <a:srgbClr val="55A5D2"/>
                          </a:solidFill>
                          <a:effectLst/>
                        </a:rPr>
                        <a:t>are</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a:effectLst/>
                        </a:rPr>
                        <a:t>You </a:t>
                      </a:r>
                      <a:r>
                        <a:rPr lang="en-US" b="1">
                          <a:solidFill>
                            <a:srgbClr val="55A5D2"/>
                          </a:solidFill>
                          <a:effectLst/>
                        </a:rPr>
                        <a:t>are</a:t>
                      </a:r>
                      <a:r>
                        <a:rPr lang="en-US">
                          <a:effectLst/>
                        </a:rPr>
                        <a:t> </a:t>
                      </a:r>
                      <a:r>
                        <a:rPr lang="en-US" b="1">
                          <a:solidFill>
                            <a:srgbClr val="CD4B3C"/>
                          </a:solidFill>
                          <a:effectLst/>
                        </a:rPr>
                        <a:t>not</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b="1">
                          <a:solidFill>
                            <a:srgbClr val="55A5D2"/>
                          </a:solidFill>
                          <a:effectLst/>
                        </a:rPr>
                        <a:t>Are</a:t>
                      </a:r>
                      <a:r>
                        <a:rPr lang="en-US">
                          <a:effectLst/>
                        </a:rPr>
                        <a:t> you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r>
              <a:tr h="921789">
                <a:tc>
                  <a:txBody>
                    <a:bodyPr/>
                    <a:lstStyle/>
                    <a:p>
                      <a:pPr algn="l"/>
                      <a:r>
                        <a:rPr lang="en-US">
                          <a:effectLst/>
                        </a:rPr>
                        <a:t>he, she, it</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a:effectLst/>
                        </a:rPr>
                        <a:t>He </a:t>
                      </a:r>
                      <a:r>
                        <a:rPr lang="en-US" b="1">
                          <a:solidFill>
                            <a:srgbClr val="55A5D2"/>
                          </a:solidFill>
                          <a:effectLst/>
                        </a:rPr>
                        <a:t>is</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a:effectLst/>
                        </a:rPr>
                        <a:t>He </a:t>
                      </a:r>
                      <a:r>
                        <a:rPr lang="en-US" b="1">
                          <a:solidFill>
                            <a:srgbClr val="55A5D2"/>
                          </a:solidFill>
                          <a:effectLst/>
                        </a:rPr>
                        <a:t>is</a:t>
                      </a:r>
                      <a:r>
                        <a:rPr lang="en-US">
                          <a:effectLst/>
                        </a:rPr>
                        <a:t> </a:t>
                      </a:r>
                      <a:r>
                        <a:rPr lang="en-US" b="1">
                          <a:solidFill>
                            <a:srgbClr val="CD4B3C"/>
                          </a:solidFill>
                          <a:effectLst/>
                        </a:rPr>
                        <a:t>not</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c>
                  <a:txBody>
                    <a:bodyPr/>
                    <a:lstStyle/>
                    <a:p>
                      <a:pPr algn="l"/>
                      <a:r>
                        <a:rPr lang="en-US" b="1">
                          <a:solidFill>
                            <a:srgbClr val="55A5D2"/>
                          </a:solidFill>
                          <a:effectLst/>
                        </a:rPr>
                        <a:t>Is</a:t>
                      </a:r>
                      <a:r>
                        <a:rPr lang="en-US">
                          <a:effectLst/>
                        </a:rPr>
                        <a:t> he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tcPr>
                </a:tc>
              </a:tr>
              <a:tr h="921789">
                <a:tc>
                  <a:txBody>
                    <a:bodyPr/>
                    <a:lstStyle/>
                    <a:p>
                      <a:pPr algn="l"/>
                      <a:r>
                        <a:rPr lang="en-US">
                          <a:effectLst/>
                        </a:rPr>
                        <a:t>we, you, they</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tcPr>
                </a:tc>
                <a:tc>
                  <a:txBody>
                    <a:bodyPr/>
                    <a:lstStyle/>
                    <a:p>
                      <a:pPr algn="l"/>
                      <a:r>
                        <a:rPr lang="en-US">
                          <a:effectLst/>
                        </a:rPr>
                        <a:t>They </a:t>
                      </a:r>
                      <a:r>
                        <a:rPr lang="en-US" b="1">
                          <a:solidFill>
                            <a:srgbClr val="55A5D2"/>
                          </a:solidFill>
                          <a:effectLst/>
                        </a:rPr>
                        <a:t>are</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tcPr>
                </a:tc>
                <a:tc>
                  <a:txBody>
                    <a:bodyPr/>
                    <a:lstStyle/>
                    <a:p>
                      <a:pPr algn="l"/>
                      <a:r>
                        <a:rPr lang="en-US">
                          <a:effectLst/>
                        </a:rPr>
                        <a:t>They </a:t>
                      </a:r>
                      <a:r>
                        <a:rPr lang="en-US" b="1">
                          <a:solidFill>
                            <a:srgbClr val="55A5D2"/>
                          </a:solidFill>
                          <a:effectLst/>
                        </a:rPr>
                        <a:t>are</a:t>
                      </a:r>
                      <a:r>
                        <a:rPr lang="en-US">
                          <a:effectLst/>
                        </a:rPr>
                        <a:t> </a:t>
                      </a:r>
                      <a:r>
                        <a:rPr lang="en-US" b="1">
                          <a:solidFill>
                            <a:srgbClr val="CD4B3C"/>
                          </a:solidFill>
                          <a:effectLst/>
                        </a:rPr>
                        <a:t>not</a:t>
                      </a:r>
                      <a:r>
                        <a:rPr lang="en-US">
                          <a:effectLst/>
                        </a:rPr>
                        <a:t>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tcPr>
                </a:tc>
                <a:tc>
                  <a:txBody>
                    <a:bodyPr/>
                    <a:lstStyle/>
                    <a:p>
                      <a:pPr algn="l"/>
                      <a:r>
                        <a:rPr lang="en-US" b="1" dirty="0">
                          <a:solidFill>
                            <a:srgbClr val="55A5D2"/>
                          </a:solidFill>
                          <a:effectLst/>
                        </a:rPr>
                        <a:t>Are</a:t>
                      </a:r>
                      <a:r>
                        <a:rPr lang="en-US" dirty="0">
                          <a:effectLst/>
                        </a:rPr>
                        <a:t> they from London?</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677334" y="1222956"/>
            <a:ext cx="7773939" cy="9854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p:spPr>
        <p:txBody>
          <a:bodyPr vert="horz" wrap="square" lIns="91440" tIns="317400" rIns="91440" bIns="7935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apple-system"/>
              </a:rPr>
              <a:t>1. ”</a:t>
            </a:r>
            <a:r>
              <a:rPr lang="en-US" altLang="en-US" sz="2000" b="1" i="1" dirty="0">
                <a:solidFill>
                  <a:srgbClr val="000000"/>
                </a:solidFill>
                <a:latin typeface="-apple-system"/>
              </a:rPr>
              <a:t>B</a:t>
            </a:r>
            <a:r>
              <a:rPr kumimoji="0" lang="en-US" altLang="en-US" sz="2000" b="1" i="1" u="none" strike="noStrike" cap="none" normalizeH="0" baseline="0" dirty="0" smtClean="0">
                <a:ln>
                  <a:noFill/>
                </a:ln>
                <a:solidFill>
                  <a:srgbClr val="000000"/>
                </a:solidFill>
                <a:effectLst/>
                <a:latin typeface="-apple-system"/>
              </a:rPr>
              <a:t>e”</a:t>
            </a:r>
            <a:r>
              <a:rPr kumimoji="0" lang="en-US" altLang="en-US" sz="2000" b="1" i="0" u="none" strike="noStrike" cap="none" normalizeH="0" baseline="0" dirty="0" smtClean="0">
                <a:ln>
                  <a:noFill/>
                </a:ln>
                <a:solidFill>
                  <a:srgbClr val="000000"/>
                </a:solidFill>
                <a:effectLst/>
                <a:latin typeface="-apple-system"/>
              </a:rPr>
              <a:t> in the Simple Present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15078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0073"/>
            <a:ext cx="8596668" cy="646545"/>
          </a:xfrm>
        </p:spPr>
        <p:txBody>
          <a:bodyPr/>
          <a:lstStyle/>
          <a:p>
            <a:r>
              <a:rPr lang="en-US" u="sng" dirty="0">
                <a:solidFill>
                  <a:srgbClr val="C00000"/>
                </a:solidFill>
              </a:rPr>
              <a:t>E</a:t>
            </a:r>
            <a:r>
              <a:rPr lang="en-US" u="sng" dirty="0" smtClean="0">
                <a:solidFill>
                  <a:srgbClr val="C00000"/>
                </a:solidFill>
              </a:rPr>
              <a:t>xercises</a:t>
            </a:r>
            <a:endParaRPr lang="en-US" u="sng" dirty="0">
              <a:solidFill>
                <a:srgbClr val="C00000"/>
              </a:solidFill>
            </a:endParaRPr>
          </a:p>
        </p:txBody>
      </p:sp>
      <p:sp>
        <p:nvSpPr>
          <p:cNvPr id="3" name="Content Placeholder 2"/>
          <p:cNvSpPr>
            <a:spLocks noGrp="1"/>
          </p:cNvSpPr>
          <p:nvPr>
            <p:ph idx="1"/>
          </p:nvPr>
        </p:nvSpPr>
        <p:spPr>
          <a:xfrm>
            <a:off x="203199" y="683491"/>
            <a:ext cx="10557165" cy="5938982"/>
          </a:xfrm>
        </p:spPr>
        <p:txBody>
          <a:bodyPr>
            <a:normAutofit/>
          </a:bodyPr>
          <a:lstStyle/>
          <a:p>
            <a:pPr marL="0" indent="0">
              <a:buNone/>
            </a:pPr>
            <a:r>
              <a:rPr lang="en-US" dirty="0" smtClean="0"/>
              <a:t>QN 1: Make 5 sentences using verb to “ Be” in simple present.</a:t>
            </a:r>
          </a:p>
          <a:p>
            <a:pPr marL="0" indent="0">
              <a:buNone/>
            </a:pPr>
            <a:r>
              <a:rPr lang="en-US" b="1" u="sng" dirty="0" smtClean="0">
                <a:solidFill>
                  <a:srgbClr val="C00000"/>
                </a:solidFill>
              </a:rPr>
              <a:t>New lessons:</a:t>
            </a:r>
          </a:p>
          <a:p>
            <a:pPr>
              <a:buFont typeface="Wingdings" panose="05000000000000000000" pitchFamily="2" charset="2"/>
              <a:buChar char="Ø"/>
            </a:pPr>
            <a:r>
              <a:rPr lang="en-US" dirty="0" smtClean="0">
                <a:solidFill>
                  <a:srgbClr val="0070C0"/>
                </a:solidFill>
              </a:rPr>
              <a:t>A.M ( </a:t>
            </a:r>
            <a:r>
              <a:rPr lang="en-US" dirty="0" err="1" smtClean="0">
                <a:solidFill>
                  <a:srgbClr val="0070C0"/>
                </a:solidFill>
              </a:rPr>
              <a:t>a.m</a:t>
            </a:r>
            <a:r>
              <a:rPr lang="en-US" dirty="0" smtClean="0">
                <a:solidFill>
                  <a:srgbClr val="0070C0"/>
                </a:solidFill>
              </a:rPr>
              <a:t>): (ante </a:t>
            </a:r>
            <a:r>
              <a:rPr lang="en-US" dirty="0">
                <a:solidFill>
                  <a:srgbClr val="0070C0"/>
                </a:solidFill>
              </a:rPr>
              <a:t>meridiem" which means </a:t>
            </a:r>
            <a:r>
              <a:rPr lang="en-US" dirty="0"/>
              <a:t>"before midday" in </a:t>
            </a:r>
            <a:r>
              <a:rPr lang="en-US" dirty="0" smtClean="0"/>
              <a:t>Latin) before noon, (</a:t>
            </a:r>
            <a:r>
              <a:rPr lang="en-US" dirty="0" err="1" smtClean="0">
                <a:solidFill>
                  <a:srgbClr val="0070C0"/>
                </a:solidFill>
              </a:rPr>
              <a:t>amasaha</a:t>
            </a:r>
            <a:r>
              <a:rPr lang="en-US" dirty="0" smtClean="0">
                <a:solidFill>
                  <a:srgbClr val="0070C0"/>
                </a:solidFill>
              </a:rPr>
              <a:t> </a:t>
            </a:r>
            <a:r>
              <a:rPr lang="en-US" dirty="0" err="1" smtClean="0">
                <a:solidFill>
                  <a:srgbClr val="0070C0"/>
                </a:solidFill>
              </a:rPr>
              <a:t>yambere</a:t>
            </a:r>
            <a:r>
              <a:rPr lang="en-US" dirty="0" smtClean="0">
                <a:solidFill>
                  <a:srgbClr val="0070C0"/>
                </a:solidFill>
              </a:rPr>
              <a:t> </a:t>
            </a:r>
            <a:r>
              <a:rPr lang="en-US" dirty="0" err="1" smtClean="0">
                <a:solidFill>
                  <a:srgbClr val="0070C0"/>
                </a:solidFill>
              </a:rPr>
              <a:t>ya</a:t>
            </a:r>
            <a:r>
              <a:rPr lang="en-US" dirty="0" smtClean="0">
                <a:solidFill>
                  <a:srgbClr val="0070C0"/>
                </a:solidFill>
              </a:rPr>
              <a:t> </a:t>
            </a:r>
            <a:r>
              <a:rPr lang="en-US" dirty="0" err="1" smtClean="0">
                <a:solidFill>
                  <a:srgbClr val="0070C0"/>
                </a:solidFill>
              </a:rPr>
              <a:t>saa</a:t>
            </a:r>
            <a:r>
              <a:rPr lang="en-US" dirty="0" smtClean="0">
                <a:solidFill>
                  <a:srgbClr val="0070C0"/>
                </a:solidFill>
              </a:rPr>
              <a:t> </a:t>
            </a:r>
            <a:r>
              <a:rPr lang="en-US" dirty="0" err="1" smtClean="0">
                <a:solidFill>
                  <a:srgbClr val="0070C0"/>
                </a:solidFill>
              </a:rPr>
              <a:t>sita</a:t>
            </a:r>
            <a:r>
              <a:rPr lang="en-US" dirty="0" smtClean="0">
                <a:solidFill>
                  <a:srgbClr val="0070C0"/>
                </a:solidFill>
              </a:rPr>
              <a:t> </a:t>
            </a:r>
            <a:r>
              <a:rPr lang="en-US" dirty="0" err="1" smtClean="0">
                <a:solidFill>
                  <a:srgbClr val="0070C0"/>
                </a:solidFill>
              </a:rPr>
              <a:t>za</a:t>
            </a:r>
            <a:r>
              <a:rPr lang="en-US" dirty="0" smtClean="0">
                <a:solidFill>
                  <a:srgbClr val="0070C0"/>
                </a:solidFill>
              </a:rPr>
              <a:t> </a:t>
            </a:r>
            <a:r>
              <a:rPr lang="en-US" dirty="0" err="1" smtClean="0">
                <a:solidFill>
                  <a:srgbClr val="0070C0"/>
                </a:solidFill>
              </a:rPr>
              <a:t>manwa</a:t>
            </a:r>
            <a:r>
              <a:rPr lang="en-US" dirty="0" smtClean="0">
                <a:solidFill>
                  <a:srgbClr val="0070C0"/>
                </a:solidFill>
              </a:rPr>
              <a:t>).</a:t>
            </a:r>
          </a:p>
          <a:p>
            <a:pPr marL="0" indent="0">
              <a:buNone/>
            </a:pPr>
            <a:r>
              <a:rPr lang="en-US" dirty="0" smtClean="0"/>
              <a:t>Example: </a:t>
            </a:r>
            <a:r>
              <a:rPr lang="en-US" dirty="0" smtClean="0">
                <a:solidFill>
                  <a:srgbClr val="00B050"/>
                </a:solidFill>
              </a:rPr>
              <a:t>7:00 </a:t>
            </a:r>
            <a:r>
              <a:rPr lang="en-US" dirty="0" err="1" smtClean="0">
                <a:solidFill>
                  <a:srgbClr val="00B050"/>
                </a:solidFill>
              </a:rPr>
              <a:t>a.m</a:t>
            </a:r>
            <a:r>
              <a:rPr lang="en-US" dirty="0" smtClean="0">
                <a:solidFill>
                  <a:srgbClr val="00B050"/>
                </a:solidFill>
              </a:rPr>
              <a:t>= seven sharp/ seven O’clock in the morning</a:t>
            </a:r>
          </a:p>
          <a:p>
            <a:pPr marL="0" indent="0">
              <a:buNone/>
            </a:pPr>
            <a:r>
              <a:rPr lang="en-US" dirty="0">
                <a:solidFill>
                  <a:srgbClr val="00B050"/>
                </a:solidFill>
              </a:rPr>
              <a:t> </a:t>
            </a:r>
            <a:r>
              <a:rPr lang="en-US" dirty="0" smtClean="0">
                <a:solidFill>
                  <a:srgbClr val="00B050"/>
                </a:solidFill>
              </a:rPr>
              <a:t>               8: 15 </a:t>
            </a:r>
            <a:r>
              <a:rPr lang="en-US" dirty="0" err="1" smtClean="0">
                <a:solidFill>
                  <a:srgbClr val="00B050"/>
                </a:solidFill>
              </a:rPr>
              <a:t>a.m</a:t>
            </a:r>
            <a:r>
              <a:rPr lang="en-US" dirty="0" smtClean="0">
                <a:solidFill>
                  <a:srgbClr val="00B050"/>
                </a:solidFill>
              </a:rPr>
              <a:t>= Eight and fifteen minutes/ A quarter past eight/ eight past fifteen.</a:t>
            </a:r>
          </a:p>
          <a:p>
            <a:pPr marL="0" indent="0">
              <a:buNone/>
            </a:pPr>
            <a:r>
              <a:rPr lang="en-US" dirty="0" smtClean="0">
                <a:solidFill>
                  <a:srgbClr val="C00000"/>
                </a:solidFill>
              </a:rPr>
              <a:t>N.B: </a:t>
            </a:r>
            <a:r>
              <a:rPr lang="en-US" dirty="0" smtClean="0"/>
              <a:t>1.We use the word “past” to indicate the range of ( 1-30 minutes)</a:t>
            </a:r>
          </a:p>
          <a:p>
            <a:pPr marL="0" indent="0">
              <a:buNone/>
            </a:pPr>
            <a:r>
              <a:rPr lang="en-US" dirty="0" smtClean="0"/>
              <a:t>2. We use the word “to” to indicate minutes remaining to another different hour, </a:t>
            </a:r>
            <a:r>
              <a:rPr lang="en-US" dirty="0" err="1" smtClean="0"/>
              <a:t>e.g</a:t>
            </a:r>
            <a:r>
              <a:rPr lang="en-US" dirty="0" smtClean="0"/>
              <a:t>, 7:45 A.M or </a:t>
            </a:r>
            <a:r>
              <a:rPr lang="en-US" dirty="0" err="1" smtClean="0"/>
              <a:t>a.m</a:t>
            </a:r>
            <a:r>
              <a:rPr lang="en-US" dirty="0" smtClean="0"/>
              <a:t>= it means we are left with 15 minutes ( 1hr=60min-45min=15min)to 8 ( </a:t>
            </a:r>
            <a:r>
              <a:rPr lang="en-US" dirty="0" err="1" smtClean="0"/>
              <a:t>saa</a:t>
            </a:r>
            <a:r>
              <a:rPr lang="en-US" dirty="0" smtClean="0"/>
              <a:t> </a:t>
            </a:r>
            <a:r>
              <a:rPr lang="en-US" dirty="0" err="1" smtClean="0"/>
              <a:t>mbili</a:t>
            </a:r>
            <a:r>
              <a:rPr lang="en-US" dirty="0" smtClean="0"/>
              <a:t>) so we shall say, ”Fifteen minutes to Eight”</a:t>
            </a:r>
          </a:p>
          <a:p>
            <a:r>
              <a:rPr lang="en-US" dirty="0" smtClean="0">
                <a:solidFill>
                  <a:srgbClr val="0070C0"/>
                </a:solidFill>
              </a:rPr>
              <a:t>P.M/ </a:t>
            </a:r>
            <a:r>
              <a:rPr lang="en-US" dirty="0" err="1" smtClean="0">
                <a:solidFill>
                  <a:srgbClr val="0070C0"/>
                </a:solidFill>
              </a:rPr>
              <a:t>p.m</a:t>
            </a:r>
            <a:r>
              <a:rPr lang="en-US" dirty="0">
                <a:solidFill>
                  <a:srgbClr val="0070C0"/>
                </a:solidFill>
              </a:rPr>
              <a:t>: "P.M" stands for </a:t>
            </a:r>
            <a:r>
              <a:rPr lang="en-US" dirty="0">
                <a:solidFill>
                  <a:srgbClr val="00B050"/>
                </a:solidFill>
              </a:rPr>
              <a:t>"post meridiem" meaning "after midday" </a:t>
            </a:r>
            <a:r>
              <a:rPr lang="en-US" dirty="0" smtClean="0">
                <a:solidFill>
                  <a:srgbClr val="00B050"/>
                </a:solidFill>
              </a:rPr>
              <a:t>( </a:t>
            </a:r>
            <a:r>
              <a:rPr lang="en-US" dirty="0" err="1" smtClean="0">
                <a:solidFill>
                  <a:srgbClr val="0070C0"/>
                </a:solidFill>
              </a:rPr>
              <a:t>kuva</a:t>
            </a:r>
            <a:r>
              <a:rPr lang="en-US" dirty="0" smtClean="0">
                <a:solidFill>
                  <a:srgbClr val="0070C0"/>
                </a:solidFill>
              </a:rPr>
              <a:t> </a:t>
            </a:r>
            <a:r>
              <a:rPr lang="en-US" dirty="0" err="1" smtClean="0">
                <a:solidFill>
                  <a:srgbClr val="0070C0"/>
                </a:solidFill>
              </a:rPr>
              <a:t>nyuma</a:t>
            </a:r>
            <a:r>
              <a:rPr lang="en-US" dirty="0" smtClean="0">
                <a:solidFill>
                  <a:srgbClr val="0070C0"/>
                </a:solidFill>
              </a:rPr>
              <a:t> </a:t>
            </a:r>
            <a:r>
              <a:rPr lang="en-US" dirty="0" err="1" smtClean="0">
                <a:solidFill>
                  <a:srgbClr val="0070C0"/>
                </a:solidFill>
              </a:rPr>
              <a:t>ya</a:t>
            </a:r>
            <a:r>
              <a:rPr lang="en-US" dirty="0" smtClean="0">
                <a:solidFill>
                  <a:srgbClr val="0070C0"/>
                </a:solidFill>
              </a:rPr>
              <a:t> </a:t>
            </a:r>
            <a:r>
              <a:rPr lang="en-US" dirty="0" err="1" smtClean="0">
                <a:solidFill>
                  <a:srgbClr val="0070C0"/>
                </a:solidFill>
              </a:rPr>
              <a:t>saa</a:t>
            </a:r>
            <a:r>
              <a:rPr lang="en-US" dirty="0" smtClean="0">
                <a:solidFill>
                  <a:srgbClr val="0070C0"/>
                </a:solidFill>
              </a:rPr>
              <a:t> </a:t>
            </a:r>
            <a:r>
              <a:rPr lang="en-US" dirty="0" err="1" smtClean="0">
                <a:solidFill>
                  <a:srgbClr val="0070C0"/>
                </a:solidFill>
              </a:rPr>
              <a:t>sita</a:t>
            </a:r>
            <a:r>
              <a:rPr lang="en-US" dirty="0" smtClean="0">
                <a:solidFill>
                  <a:srgbClr val="0070C0"/>
                </a:solidFill>
              </a:rPr>
              <a:t>) </a:t>
            </a:r>
          </a:p>
          <a:p>
            <a:pPr marL="0" indent="0">
              <a:buNone/>
            </a:pPr>
            <a:r>
              <a:rPr lang="en-US" dirty="0" smtClean="0">
                <a:solidFill>
                  <a:srgbClr val="00B050"/>
                </a:solidFill>
              </a:rPr>
              <a:t>Example; 1:00 P.M =</a:t>
            </a:r>
            <a:r>
              <a:rPr lang="en-US" dirty="0" err="1" smtClean="0">
                <a:solidFill>
                  <a:srgbClr val="00B050"/>
                </a:solidFill>
              </a:rPr>
              <a:t>saa</a:t>
            </a:r>
            <a:r>
              <a:rPr lang="en-US" dirty="0" smtClean="0">
                <a:solidFill>
                  <a:srgbClr val="00B050"/>
                </a:solidFill>
              </a:rPr>
              <a:t> </a:t>
            </a:r>
            <a:r>
              <a:rPr lang="en-US" dirty="0" err="1" smtClean="0">
                <a:solidFill>
                  <a:srgbClr val="00B050"/>
                </a:solidFill>
              </a:rPr>
              <a:t>saba</a:t>
            </a:r>
            <a:r>
              <a:rPr lang="en-US" dirty="0" smtClean="0">
                <a:solidFill>
                  <a:srgbClr val="00B050"/>
                </a:solidFill>
              </a:rPr>
              <a:t> , One sharp/ One O’clock.</a:t>
            </a:r>
          </a:p>
          <a:p>
            <a:pPr marL="0" indent="0">
              <a:buNone/>
            </a:pPr>
            <a:r>
              <a:rPr lang="en-US" dirty="0" smtClean="0">
                <a:solidFill>
                  <a:srgbClr val="00B050"/>
                </a:solidFill>
              </a:rPr>
              <a:t>                     3:30 </a:t>
            </a:r>
            <a:r>
              <a:rPr lang="en-US" dirty="0" err="1" smtClean="0">
                <a:solidFill>
                  <a:srgbClr val="00B050"/>
                </a:solidFill>
              </a:rPr>
              <a:t>p.m</a:t>
            </a:r>
            <a:r>
              <a:rPr lang="en-US" dirty="0" smtClean="0">
                <a:solidFill>
                  <a:srgbClr val="00B050"/>
                </a:solidFill>
              </a:rPr>
              <a:t>= a half past three/ three and thirty minutes</a:t>
            </a:r>
          </a:p>
          <a:p>
            <a:pPr marL="0" indent="0">
              <a:buNone/>
            </a:pPr>
            <a:r>
              <a:rPr lang="en-US" dirty="0">
                <a:solidFill>
                  <a:srgbClr val="00B050"/>
                </a:solidFill>
              </a:rPr>
              <a:t> </a:t>
            </a:r>
            <a:r>
              <a:rPr lang="en-US" dirty="0" smtClean="0">
                <a:solidFill>
                  <a:srgbClr val="00B050"/>
                </a:solidFill>
              </a:rPr>
              <a:t>                    4: 50 pm= Ten minutes to Five/ Four and fifty minutes.</a:t>
            </a:r>
          </a:p>
          <a:p>
            <a:pPr marL="0" indent="0">
              <a:buNone/>
            </a:pPr>
            <a:endParaRPr lang="en-US" dirty="0" smtClean="0">
              <a:solidFill>
                <a:srgbClr val="00B050"/>
              </a:solidFill>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11507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4655"/>
            <a:ext cx="8596668" cy="600363"/>
          </a:xfrm>
        </p:spPr>
        <p:txBody>
          <a:bodyPr>
            <a:normAutofit fontScale="90000"/>
          </a:bodyPr>
          <a:lstStyle/>
          <a:p>
            <a:pPr marL="0" indent="0"/>
            <a:r>
              <a:rPr lang="en-US" dirty="0"/>
              <a:t>QN 4: READ THE BELOW </a:t>
            </a:r>
            <a:r>
              <a:rPr lang="en-US" dirty="0" smtClean="0"/>
              <a:t>STORY</a:t>
            </a:r>
            <a:endParaRPr lang="en-US" dirty="0"/>
          </a:p>
        </p:txBody>
      </p:sp>
      <p:sp>
        <p:nvSpPr>
          <p:cNvPr id="3" name="Content Placeholder 2"/>
          <p:cNvSpPr>
            <a:spLocks noGrp="1"/>
          </p:cNvSpPr>
          <p:nvPr>
            <p:ph idx="1"/>
          </p:nvPr>
        </p:nvSpPr>
        <p:spPr>
          <a:xfrm>
            <a:off x="138545" y="591127"/>
            <a:ext cx="10353963" cy="6142182"/>
          </a:xfrm>
        </p:spPr>
        <p:txBody>
          <a:bodyPr>
            <a:normAutofit fontScale="92500" lnSpcReduction="10000"/>
          </a:bodyPr>
          <a:lstStyle/>
          <a:p>
            <a:pPr marL="0" indent="0">
              <a:buNone/>
            </a:pPr>
            <a:r>
              <a:rPr lang="en-US" b="1" dirty="0">
                <a:solidFill>
                  <a:srgbClr val="C00000"/>
                </a:solidFill>
              </a:rPr>
              <a:t>A Day in the </a:t>
            </a:r>
            <a:r>
              <a:rPr lang="en-US" b="1" dirty="0" smtClean="0">
                <a:solidFill>
                  <a:srgbClr val="C00000"/>
                </a:solidFill>
              </a:rPr>
              <a:t>Life ( </a:t>
            </a:r>
            <a:r>
              <a:rPr lang="en-US" b="1" dirty="0" err="1" smtClean="0">
                <a:solidFill>
                  <a:srgbClr val="C00000"/>
                </a:solidFill>
              </a:rPr>
              <a:t>Umunsi</a:t>
            </a:r>
            <a:r>
              <a:rPr lang="en-US" b="1" dirty="0" smtClean="0">
                <a:solidFill>
                  <a:srgbClr val="C00000"/>
                </a:solidFill>
              </a:rPr>
              <a:t> </a:t>
            </a:r>
            <a:r>
              <a:rPr lang="en-US" b="1" dirty="0" err="1" smtClean="0">
                <a:solidFill>
                  <a:srgbClr val="C00000"/>
                </a:solidFill>
              </a:rPr>
              <a:t>mubuzima</a:t>
            </a:r>
            <a:r>
              <a:rPr lang="en-US" b="1" dirty="0" smtClean="0">
                <a:solidFill>
                  <a:srgbClr val="C00000"/>
                </a:solidFill>
              </a:rPr>
              <a:t>/ </a:t>
            </a:r>
            <a:r>
              <a:rPr lang="en-US" b="1" dirty="0" err="1" smtClean="0">
                <a:solidFill>
                  <a:srgbClr val="C00000"/>
                </a:solidFill>
              </a:rPr>
              <a:t>ubuzima</a:t>
            </a:r>
            <a:r>
              <a:rPr lang="en-US" b="1" dirty="0" smtClean="0">
                <a:solidFill>
                  <a:srgbClr val="C00000"/>
                </a:solidFill>
              </a:rPr>
              <a:t> </a:t>
            </a:r>
            <a:r>
              <a:rPr lang="en-US" b="1" dirty="0" err="1" smtClean="0">
                <a:solidFill>
                  <a:srgbClr val="C00000"/>
                </a:solidFill>
              </a:rPr>
              <a:t>bwaburi</a:t>
            </a:r>
            <a:r>
              <a:rPr lang="en-US" b="1" dirty="0" smtClean="0">
                <a:solidFill>
                  <a:srgbClr val="C00000"/>
                </a:solidFill>
              </a:rPr>
              <a:t> </a:t>
            </a:r>
            <a:r>
              <a:rPr lang="en-US" b="1" dirty="0" err="1" smtClean="0">
                <a:solidFill>
                  <a:srgbClr val="C00000"/>
                </a:solidFill>
              </a:rPr>
              <a:t>munsi</a:t>
            </a:r>
            <a:r>
              <a:rPr lang="en-US" b="1" dirty="0" smtClean="0">
                <a:solidFill>
                  <a:srgbClr val="C00000"/>
                </a:solidFill>
              </a:rPr>
              <a:t>).</a:t>
            </a:r>
            <a:endParaRPr lang="en-US" b="1" dirty="0">
              <a:solidFill>
                <a:srgbClr val="C00000"/>
              </a:solidFill>
            </a:endParaRPr>
          </a:p>
          <a:p>
            <a:pPr marL="0" indent="0">
              <a:buNone/>
            </a:pPr>
            <a:r>
              <a:rPr lang="en-US" dirty="0"/>
              <a:t>Every morning, Sarah </a:t>
            </a:r>
            <a:r>
              <a:rPr lang="en-US" dirty="0">
                <a:solidFill>
                  <a:srgbClr val="C00000"/>
                </a:solidFill>
              </a:rPr>
              <a:t>is</a:t>
            </a:r>
            <a:r>
              <a:rPr lang="en-US" dirty="0"/>
              <a:t> </a:t>
            </a:r>
            <a:r>
              <a:rPr lang="en-US" dirty="0" smtClean="0"/>
              <a:t>excited (happy) </a:t>
            </a:r>
            <a:r>
              <a:rPr lang="en-US" dirty="0"/>
              <a:t>to start her day. She </a:t>
            </a:r>
            <a:r>
              <a:rPr lang="en-US" dirty="0">
                <a:solidFill>
                  <a:srgbClr val="C00000"/>
                </a:solidFill>
              </a:rPr>
              <a:t>is </a:t>
            </a:r>
            <a:r>
              <a:rPr lang="en-US" dirty="0"/>
              <a:t>a teacher at a local school, and her students</a:t>
            </a:r>
            <a:r>
              <a:rPr lang="en-US" dirty="0">
                <a:solidFill>
                  <a:srgbClr val="C00000"/>
                </a:solidFill>
              </a:rPr>
              <a:t> are </a:t>
            </a:r>
            <a:r>
              <a:rPr lang="en-US" dirty="0"/>
              <a:t>her passion. The classroom </a:t>
            </a:r>
            <a:r>
              <a:rPr lang="en-US" dirty="0">
                <a:solidFill>
                  <a:srgbClr val="C00000"/>
                </a:solidFill>
              </a:rPr>
              <a:t>is</a:t>
            </a:r>
            <a:r>
              <a:rPr lang="en-US" dirty="0"/>
              <a:t> bright and cheerful, filled with colorful posters and books.</a:t>
            </a:r>
          </a:p>
          <a:p>
            <a:pPr marL="0" indent="0">
              <a:buNone/>
            </a:pPr>
            <a:r>
              <a:rPr lang="en-US" dirty="0"/>
              <a:t>At 8:00 AM, Sarah </a:t>
            </a:r>
            <a:r>
              <a:rPr lang="en-US" dirty="0">
                <a:solidFill>
                  <a:srgbClr val="C00000"/>
                </a:solidFill>
              </a:rPr>
              <a:t>is </a:t>
            </a:r>
            <a:r>
              <a:rPr lang="en-US" dirty="0"/>
              <a:t>in the school, preparing her lessons. The students </a:t>
            </a:r>
            <a:r>
              <a:rPr lang="en-US" dirty="0">
                <a:solidFill>
                  <a:srgbClr val="C00000"/>
                </a:solidFill>
              </a:rPr>
              <a:t>are</a:t>
            </a:r>
            <a:r>
              <a:rPr lang="en-US" dirty="0"/>
              <a:t> always </a:t>
            </a:r>
            <a:r>
              <a:rPr lang="en-US" dirty="0" smtClean="0"/>
              <a:t>eager(want) </a:t>
            </a:r>
            <a:r>
              <a:rPr lang="en-US" dirty="0"/>
              <a:t>to learn, and they</a:t>
            </a:r>
            <a:r>
              <a:rPr lang="en-US" dirty="0">
                <a:solidFill>
                  <a:srgbClr val="C00000"/>
                </a:solidFill>
              </a:rPr>
              <a:t> are </a:t>
            </a:r>
            <a:r>
              <a:rPr lang="en-US" dirty="0"/>
              <a:t>full of energy. When the bell rings, they </a:t>
            </a:r>
            <a:r>
              <a:rPr lang="en-US" dirty="0">
                <a:solidFill>
                  <a:srgbClr val="C00000"/>
                </a:solidFill>
              </a:rPr>
              <a:t>are </a:t>
            </a:r>
            <a:r>
              <a:rPr lang="en-US" dirty="0"/>
              <a:t>ready to enter the classroom.</a:t>
            </a:r>
          </a:p>
          <a:p>
            <a:pPr marL="0" indent="0">
              <a:buNone/>
            </a:pPr>
            <a:r>
              <a:rPr lang="en-US" dirty="0"/>
              <a:t>During the first lesson, Sarah </a:t>
            </a:r>
            <a:r>
              <a:rPr lang="en-US" dirty="0">
                <a:solidFill>
                  <a:srgbClr val="C00000"/>
                </a:solidFill>
              </a:rPr>
              <a:t>is </a:t>
            </a:r>
            <a:r>
              <a:rPr lang="en-US" dirty="0"/>
              <a:t>teaching math. The students </a:t>
            </a:r>
            <a:r>
              <a:rPr lang="en-US" dirty="0">
                <a:solidFill>
                  <a:srgbClr val="C00000"/>
                </a:solidFill>
              </a:rPr>
              <a:t>are</a:t>
            </a:r>
            <a:r>
              <a:rPr lang="en-US" dirty="0"/>
              <a:t> focused and engaged. They </a:t>
            </a:r>
            <a:r>
              <a:rPr lang="en-US" dirty="0">
                <a:solidFill>
                  <a:srgbClr val="C00000"/>
                </a:solidFill>
              </a:rPr>
              <a:t>are </a:t>
            </a:r>
            <a:r>
              <a:rPr lang="en-US" dirty="0"/>
              <a:t>asking questions and sharing their ideas. Sarah </a:t>
            </a:r>
            <a:r>
              <a:rPr lang="en-US" dirty="0">
                <a:solidFill>
                  <a:srgbClr val="C00000"/>
                </a:solidFill>
              </a:rPr>
              <a:t>is </a:t>
            </a:r>
            <a:r>
              <a:rPr lang="en-US" dirty="0" smtClean="0"/>
              <a:t>proud(happy) </a:t>
            </a:r>
            <a:r>
              <a:rPr lang="en-US" dirty="0"/>
              <a:t>of their </a:t>
            </a:r>
            <a:r>
              <a:rPr lang="en-US" dirty="0" smtClean="0"/>
              <a:t>enthusiasm(interest).</a:t>
            </a:r>
            <a:endParaRPr lang="en-US" dirty="0"/>
          </a:p>
          <a:p>
            <a:pPr marL="0" indent="0">
              <a:buNone/>
            </a:pPr>
            <a:r>
              <a:rPr lang="en-US" dirty="0"/>
              <a:t>At </a:t>
            </a:r>
            <a:r>
              <a:rPr lang="en-US" dirty="0" smtClean="0"/>
              <a:t>lunchtime( </a:t>
            </a:r>
            <a:r>
              <a:rPr lang="en-US" dirty="0" err="1" smtClean="0"/>
              <a:t>ibya</a:t>
            </a:r>
            <a:r>
              <a:rPr lang="en-US" dirty="0" smtClean="0"/>
              <a:t> </a:t>
            </a:r>
            <a:r>
              <a:rPr lang="en-US" dirty="0" err="1" smtClean="0"/>
              <a:t>saa</a:t>
            </a:r>
            <a:r>
              <a:rPr lang="en-US" dirty="0" smtClean="0"/>
              <a:t> </a:t>
            </a:r>
            <a:r>
              <a:rPr lang="en-US" dirty="0" err="1" smtClean="0"/>
              <a:t>sita</a:t>
            </a:r>
            <a:r>
              <a:rPr lang="en-US" dirty="0" smtClean="0"/>
              <a:t>, </a:t>
            </a:r>
            <a:r>
              <a:rPr lang="en-US" dirty="0" err="1" smtClean="0"/>
              <a:t>gufata</a:t>
            </a:r>
            <a:r>
              <a:rPr lang="en-US" dirty="0" smtClean="0"/>
              <a:t> </a:t>
            </a:r>
            <a:r>
              <a:rPr lang="en-US" dirty="0" err="1" smtClean="0"/>
              <a:t>amafunguro</a:t>
            </a:r>
            <a:r>
              <a:rPr lang="en-US" dirty="0" smtClean="0"/>
              <a:t> </a:t>
            </a:r>
            <a:r>
              <a:rPr lang="en-US" dirty="0" err="1" smtClean="0"/>
              <a:t>ya</a:t>
            </a:r>
            <a:r>
              <a:rPr lang="en-US" dirty="0" smtClean="0"/>
              <a:t> </a:t>
            </a:r>
            <a:r>
              <a:rPr lang="en-US" dirty="0" err="1" smtClean="0"/>
              <a:t>saa</a:t>
            </a:r>
            <a:r>
              <a:rPr lang="en-US" dirty="0" smtClean="0"/>
              <a:t> </a:t>
            </a:r>
            <a:r>
              <a:rPr lang="en-US" dirty="0" err="1" smtClean="0"/>
              <a:t>sita</a:t>
            </a:r>
            <a:r>
              <a:rPr lang="en-US" dirty="0" smtClean="0"/>
              <a:t>), </a:t>
            </a:r>
            <a:r>
              <a:rPr lang="en-US" dirty="0"/>
              <a:t>Sarah</a:t>
            </a:r>
            <a:r>
              <a:rPr lang="en-US" dirty="0">
                <a:solidFill>
                  <a:srgbClr val="C00000"/>
                </a:solidFill>
              </a:rPr>
              <a:t> is </a:t>
            </a:r>
            <a:r>
              <a:rPr lang="en-US" dirty="0"/>
              <a:t>in the </a:t>
            </a:r>
            <a:r>
              <a:rPr lang="en-US" dirty="0" smtClean="0"/>
              <a:t>cafeteria( shop) </a:t>
            </a:r>
            <a:r>
              <a:rPr lang="en-US" dirty="0"/>
              <a:t>with her </a:t>
            </a:r>
            <a:r>
              <a:rPr lang="en-US" dirty="0" smtClean="0"/>
              <a:t>colleagues ( Co-workers- </a:t>
            </a:r>
            <a:r>
              <a:rPr lang="en-US" dirty="0" err="1" smtClean="0"/>
              <a:t>abobakorana</a:t>
            </a:r>
            <a:r>
              <a:rPr lang="en-US" dirty="0" smtClean="0"/>
              <a:t>). </a:t>
            </a:r>
            <a:r>
              <a:rPr lang="en-US" dirty="0"/>
              <a:t>They</a:t>
            </a:r>
            <a:r>
              <a:rPr lang="en-US" dirty="0">
                <a:solidFill>
                  <a:srgbClr val="C00000"/>
                </a:solidFill>
              </a:rPr>
              <a:t> are </a:t>
            </a:r>
            <a:r>
              <a:rPr lang="en-US" dirty="0" smtClean="0"/>
              <a:t>discussing ( </a:t>
            </a:r>
            <a:r>
              <a:rPr lang="en-US" dirty="0" err="1" smtClean="0"/>
              <a:t>baganira</a:t>
            </a:r>
            <a:r>
              <a:rPr lang="en-US" dirty="0" smtClean="0"/>
              <a:t>) </a:t>
            </a:r>
            <a:r>
              <a:rPr lang="en-US" dirty="0"/>
              <a:t>their </a:t>
            </a:r>
            <a:r>
              <a:rPr lang="en-US" dirty="0" smtClean="0"/>
              <a:t>lessons ( </a:t>
            </a:r>
            <a:r>
              <a:rPr lang="en-US" dirty="0" err="1" smtClean="0"/>
              <a:t>amasomo</a:t>
            </a:r>
            <a:r>
              <a:rPr lang="en-US" dirty="0" smtClean="0"/>
              <a:t>) </a:t>
            </a:r>
            <a:r>
              <a:rPr lang="en-US" dirty="0"/>
              <a:t>and sharing </a:t>
            </a:r>
            <a:r>
              <a:rPr lang="en-US" dirty="0" smtClean="0"/>
              <a:t>funny( </a:t>
            </a:r>
            <a:r>
              <a:rPr lang="en-US" dirty="0" err="1" smtClean="0"/>
              <a:t>ikintu</a:t>
            </a:r>
            <a:r>
              <a:rPr lang="en-US" dirty="0" smtClean="0"/>
              <a:t> </a:t>
            </a:r>
            <a:r>
              <a:rPr lang="en-US" dirty="0" err="1" smtClean="0"/>
              <a:t>gisekeje</a:t>
            </a:r>
            <a:r>
              <a:rPr lang="en-US" dirty="0" smtClean="0"/>
              <a:t>) stories( </a:t>
            </a:r>
            <a:r>
              <a:rPr lang="en-US" dirty="0" err="1" smtClean="0"/>
              <a:t>inkuru</a:t>
            </a:r>
            <a:r>
              <a:rPr lang="en-US" dirty="0" smtClean="0"/>
              <a:t>) </a:t>
            </a:r>
            <a:r>
              <a:rPr lang="en-US" dirty="0"/>
              <a:t>about their students. </a:t>
            </a:r>
            <a:r>
              <a:rPr lang="en-US" dirty="0" smtClean="0"/>
              <a:t>Laughter( </a:t>
            </a:r>
            <a:r>
              <a:rPr lang="en-US" dirty="0" err="1" smtClean="0"/>
              <a:t>ibitwenge</a:t>
            </a:r>
            <a:r>
              <a:rPr lang="en-US" dirty="0" smtClean="0"/>
              <a:t>, </a:t>
            </a:r>
            <a:r>
              <a:rPr lang="en-US" dirty="0" err="1" smtClean="0"/>
              <a:t>guseka</a:t>
            </a:r>
            <a:r>
              <a:rPr lang="en-US" dirty="0" smtClean="0"/>
              <a:t>) </a:t>
            </a:r>
            <a:r>
              <a:rPr lang="en-US" dirty="0">
                <a:solidFill>
                  <a:srgbClr val="C00000"/>
                </a:solidFill>
              </a:rPr>
              <a:t>is</a:t>
            </a:r>
            <a:r>
              <a:rPr lang="en-US" dirty="0"/>
              <a:t> </a:t>
            </a:r>
            <a:r>
              <a:rPr lang="en-US" dirty="0" smtClean="0"/>
              <a:t>everywhere ( </a:t>
            </a:r>
            <a:r>
              <a:rPr lang="en-US" dirty="0" err="1" smtClean="0"/>
              <a:t>buri</a:t>
            </a:r>
            <a:r>
              <a:rPr lang="en-US" dirty="0" smtClean="0"/>
              <a:t> </a:t>
            </a:r>
            <a:r>
              <a:rPr lang="en-US" dirty="0" err="1" smtClean="0"/>
              <a:t>hamwe</a:t>
            </a:r>
            <a:r>
              <a:rPr lang="en-US" dirty="0" smtClean="0"/>
              <a:t>), </a:t>
            </a:r>
            <a:r>
              <a:rPr lang="en-US" dirty="0"/>
              <a:t>and the </a:t>
            </a:r>
            <a:r>
              <a:rPr lang="en-US" dirty="0" smtClean="0"/>
              <a:t>environment (</a:t>
            </a:r>
            <a:r>
              <a:rPr lang="en-US" dirty="0" err="1" smtClean="0"/>
              <a:t>ahatuzengurutse</a:t>
            </a:r>
            <a:r>
              <a:rPr lang="en-US" dirty="0" smtClean="0"/>
              <a:t>, </a:t>
            </a:r>
            <a:r>
              <a:rPr lang="en-US" dirty="0" err="1" smtClean="0"/>
              <a:t>isanzure</a:t>
            </a:r>
            <a:r>
              <a:rPr lang="en-US" dirty="0" smtClean="0"/>
              <a:t>) </a:t>
            </a:r>
            <a:r>
              <a:rPr lang="en-US" dirty="0" smtClean="0">
                <a:solidFill>
                  <a:srgbClr val="C00000"/>
                </a:solidFill>
              </a:rPr>
              <a:t> </a:t>
            </a:r>
            <a:r>
              <a:rPr lang="en-US" dirty="0">
                <a:solidFill>
                  <a:srgbClr val="C00000"/>
                </a:solidFill>
              </a:rPr>
              <a:t>is </a:t>
            </a:r>
            <a:r>
              <a:rPr lang="en-US" dirty="0"/>
              <a:t>light and friendly.</a:t>
            </a:r>
          </a:p>
          <a:p>
            <a:pPr marL="0" indent="0">
              <a:buNone/>
            </a:pPr>
            <a:r>
              <a:rPr lang="en-US" dirty="0"/>
              <a:t>In the afternoon, Sarah has a science class. The students </a:t>
            </a:r>
            <a:r>
              <a:rPr lang="en-US" dirty="0">
                <a:solidFill>
                  <a:srgbClr val="C00000"/>
                </a:solidFill>
              </a:rPr>
              <a:t>are</a:t>
            </a:r>
            <a:r>
              <a:rPr lang="en-US" dirty="0"/>
              <a:t> conducting experiments, and their faces </a:t>
            </a:r>
            <a:r>
              <a:rPr lang="en-US" dirty="0">
                <a:solidFill>
                  <a:srgbClr val="C00000"/>
                </a:solidFill>
              </a:rPr>
              <a:t>are</a:t>
            </a:r>
            <a:r>
              <a:rPr lang="en-US" dirty="0"/>
              <a:t> full of </a:t>
            </a:r>
            <a:r>
              <a:rPr lang="en-US" dirty="0" smtClean="0"/>
              <a:t>curiosity(desire to see something- </a:t>
            </a:r>
            <a:r>
              <a:rPr lang="en-US" dirty="0" err="1" smtClean="0"/>
              <a:t>amatsiko</a:t>
            </a:r>
            <a:r>
              <a:rPr lang="en-US" dirty="0" smtClean="0"/>
              <a:t>). </a:t>
            </a:r>
            <a:r>
              <a:rPr lang="en-US" dirty="0"/>
              <a:t>Sarah </a:t>
            </a:r>
            <a:r>
              <a:rPr lang="en-US" dirty="0">
                <a:solidFill>
                  <a:srgbClr val="C00000"/>
                </a:solidFill>
              </a:rPr>
              <a:t>is </a:t>
            </a:r>
            <a:r>
              <a:rPr lang="en-US" dirty="0" smtClean="0"/>
              <a:t>amazed ( </a:t>
            </a:r>
            <a:r>
              <a:rPr lang="en-US" dirty="0" err="1" smtClean="0"/>
              <a:t>banejejwe</a:t>
            </a:r>
            <a:r>
              <a:rPr lang="en-US" dirty="0" smtClean="0"/>
              <a:t>) </a:t>
            </a:r>
            <a:r>
              <a:rPr lang="en-US" dirty="0"/>
              <a:t>by their </a:t>
            </a:r>
            <a:r>
              <a:rPr lang="en-US" dirty="0" smtClean="0"/>
              <a:t>creativity(coming up with something new-</a:t>
            </a:r>
            <a:r>
              <a:rPr lang="en-US" dirty="0" err="1" smtClean="0"/>
              <a:t>guhanga</a:t>
            </a:r>
            <a:r>
              <a:rPr lang="en-US" dirty="0" smtClean="0"/>
              <a:t> </a:t>
            </a:r>
            <a:r>
              <a:rPr lang="en-US" dirty="0" err="1" smtClean="0"/>
              <a:t>ikintu</a:t>
            </a:r>
            <a:r>
              <a:rPr lang="en-US" dirty="0" smtClean="0"/>
              <a:t> </a:t>
            </a:r>
            <a:r>
              <a:rPr lang="en-US" dirty="0" err="1" smtClean="0"/>
              <a:t>gishya</a:t>
            </a:r>
            <a:r>
              <a:rPr lang="en-US" dirty="0" smtClean="0"/>
              <a:t>) </a:t>
            </a:r>
            <a:r>
              <a:rPr lang="en-US" dirty="0"/>
              <a:t>and problem-solving </a:t>
            </a:r>
            <a:r>
              <a:rPr lang="en-US" dirty="0" smtClean="0"/>
              <a:t>skills ( </a:t>
            </a:r>
            <a:r>
              <a:rPr lang="en-US" dirty="0" err="1" smtClean="0"/>
              <a:t>ubumenyi</a:t>
            </a:r>
            <a:r>
              <a:rPr lang="en-US" dirty="0" smtClean="0"/>
              <a:t> </a:t>
            </a:r>
            <a:r>
              <a:rPr lang="en-US" dirty="0" err="1" smtClean="0"/>
              <a:t>bwo</a:t>
            </a:r>
            <a:r>
              <a:rPr lang="en-US" dirty="0" smtClean="0"/>
              <a:t> </a:t>
            </a:r>
            <a:r>
              <a:rPr lang="en-US" dirty="0" err="1" smtClean="0"/>
              <a:t>gukemura</a:t>
            </a:r>
            <a:r>
              <a:rPr lang="en-US" dirty="0" smtClean="0"/>
              <a:t> </a:t>
            </a:r>
            <a:r>
              <a:rPr lang="en-US" dirty="0" err="1" smtClean="0"/>
              <a:t>utubazo</a:t>
            </a:r>
            <a:r>
              <a:rPr lang="en-US" dirty="0" smtClean="0"/>
              <a:t>).</a:t>
            </a:r>
            <a:endParaRPr lang="en-US" dirty="0"/>
          </a:p>
          <a:p>
            <a:pPr marL="0" indent="0">
              <a:buNone/>
            </a:pPr>
            <a:r>
              <a:rPr lang="en-US" dirty="0"/>
              <a:t>After school, Sarah </a:t>
            </a:r>
            <a:r>
              <a:rPr lang="en-US" dirty="0">
                <a:solidFill>
                  <a:srgbClr val="C00000"/>
                </a:solidFill>
              </a:rPr>
              <a:t>is </a:t>
            </a:r>
            <a:r>
              <a:rPr lang="en-US" dirty="0" smtClean="0"/>
              <a:t>tired( </a:t>
            </a:r>
            <a:r>
              <a:rPr lang="en-US" dirty="0" err="1" smtClean="0"/>
              <a:t>kuruha</a:t>
            </a:r>
            <a:r>
              <a:rPr lang="en-US" dirty="0" smtClean="0"/>
              <a:t>) </a:t>
            </a:r>
            <a:r>
              <a:rPr lang="en-US" dirty="0"/>
              <a:t>but happy. She </a:t>
            </a:r>
            <a:r>
              <a:rPr lang="en-US" dirty="0">
                <a:solidFill>
                  <a:srgbClr val="C00000"/>
                </a:solidFill>
              </a:rPr>
              <a:t>is</a:t>
            </a:r>
            <a:r>
              <a:rPr lang="en-US" dirty="0"/>
              <a:t> grateful for her job and the </a:t>
            </a:r>
            <a:r>
              <a:rPr lang="en-US" dirty="0" smtClean="0"/>
              <a:t>opportunity ( </a:t>
            </a:r>
            <a:r>
              <a:rPr lang="en-US" dirty="0" err="1" smtClean="0"/>
              <a:t>amahirwe</a:t>
            </a:r>
            <a:r>
              <a:rPr lang="en-US" dirty="0" smtClean="0"/>
              <a:t>) </a:t>
            </a:r>
            <a:r>
              <a:rPr lang="en-US" dirty="0"/>
              <a:t>to </a:t>
            </a:r>
            <a:r>
              <a:rPr lang="en-US" dirty="0" smtClean="0"/>
              <a:t>inspire </a:t>
            </a:r>
            <a:r>
              <a:rPr lang="en-US" dirty="0"/>
              <a:t>young </a:t>
            </a:r>
            <a:r>
              <a:rPr lang="en-US" dirty="0" smtClean="0"/>
              <a:t>minds( </a:t>
            </a:r>
            <a:r>
              <a:rPr lang="en-US" dirty="0" err="1" smtClean="0"/>
              <a:t>minds:intekerezo</a:t>
            </a:r>
            <a:r>
              <a:rPr lang="en-US" dirty="0" smtClean="0"/>
              <a:t>). </a:t>
            </a:r>
            <a:r>
              <a:rPr lang="en-US" dirty="0"/>
              <a:t>As she leaves the school, she </a:t>
            </a:r>
            <a:r>
              <a:rPr lang="en-US" dirty="0">
                <a:solidFill>
                  <a:srgbClr val="C00000"/>
                </a:solidFill>
              </a:rPr>
              <a:t>is</a:t>
            </a:r>
            <a:r>
              <a:rPr lang="en-US" dirty="0"/>
              <a:t> already thinking about the next day's lessons</a:t>
            </a:r>
            <a:r>
              <a:rPr lang="en-US" dirty="0" smtClean="0"/>
              <a:t>. ( next day- </a:t>
            </a:r>
            <a:r>
              <a:rPr lang="en-US" dirty="0" err="1" smtClean="0"/>
              <a:t>umunsi</a:t>
            </a:r>
            <a:r>
              <a:rPr lang="en-US" dirty="0" smtClean="0"/>
              <a:t> </a:t>
            </a:r>
            <a:r>
              <a:rPr lang="en-US" dirty="0" err="1" smtClean="0"/>
              <a:t>ukurikiraho</a:t>
            </a:r>
            <a:r>
              <a:rPr lang="en-US" dirty="0" smtClean="0"/>
              <a:t>)</a:t>
            </a:r>
            <a:endParaRPr lang="en-US" dirty="0"/>
          </a:p>
          <a:p>
            <a:pPr marL="0" indent="0">
              <a:buNone/>
            </a:pPr>
            <a:r>
              <a:rPr lang="en-US" dirty="0"/>
              <a:t>Every day </a:t>
            </a:r>
            <a:r>
              <a:rPr lang="en-US" dirty="0">
                <a:solidFill>
                  <a:srgbClr val="C00000"/>
                </a:solidFill>
              </a:rPr>
              <a:t>is </a:t>
            </a:r>
            <a:r>
              <a:rPr lang="en-US" dirty="0" smtClean="0"/>
              <a:t>different ( everyday is different- </a:t>
            </a:r>
            <a:r>
              <a:rPr lang="en-US" dirty="0" err="1" smtClean="0"/>
              <a:t>burimunsi</a:t>
            </a:r>
            <a:r>
              <a:rPr lang="en-US" dirty="0" smtClean="0"/>
              <a:t> </a:t>
            </a:r>
            <a:r>
              <a:rPr lang="en-US" dirty="0" err="1" smtClean="0"/>
              <a:t>nitandukaniro</a:t>
            </a:r>
            <a:r>
              <a:rPr lang="en-US" dirty="0" smtClean="0"/>
              <a:t>), </a:t>
            </a:r>
            <a:r>
              <a:rPr lang="en-US" dirty="0"/>
              <a:t>but one thing </a:t>
            </a:r>
            <a:r>
              <a:rPr lang="en-US" dirty="0">
                <a:solidFill>
                  <a:srgbClr val="C00000"/>
                </a:solidFill>
              </a:rPr>
              <a:t>is </a:t>
            </a:r>
            <a:r>
              <a:rPr lang="en-US" dirty="0"/>
              <a:t>certain: Sarah</a:t>
            </a:r>
            <a:r>
              <a:rPr lang="en-US" dirty="0">
                <a:solidFill>
                  <a:srgbClr val="C00000"/>
                </a:solidFill>
              </a:rPr>
              <a:t> is </a:t>
            </a:r>
            <a:r>
              <a:rPr lang="en-US" dirty="0" smtClean="0"/>
              <a:t>exactly </a:t>
            </a:r>
            <a:r>
              <a:rPr lang="en-US" dirty="0"/>
              <a:t>where she wants to be.</a:t>
            </a:r>
          </a:p>
          <a:p>
            <a:pPr marL="0" indent="0">
              <a:buNone/>
            </a:pPr>
            <a:endParaRPr lang="en-US" dirty="0"/>
          </a:p>
        </p:txBody>
      </p:sp>
    </p:spTree>
    <p:extLst>
      <p:ext uri="{BB962C8B-B14F-4D97-AF65-F5344CB8AC3E}">
        <p14:creationId xmlns:p14="http://schemas.microsoft.com/office/powerpoint/2010/main" val="354731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520" y="142240"/>
            <a:ext cx="9753600" cy="924560"/>
          </a:xfrm>
        </p:spPr>
        <p:txBody>
          <a:bodyPr/>
          <a:lstStyle/>
          <a:p>
            <a:r>
              <a:rPr lang="en-US" b="1" dirty="0">
                <a:solidFill>
                  <a:srgbClr val="C00000"/>
                </a:solidFill>
              </a:rPr>
              <a:t>2</a:t>
            </a:r>
            <a:r>
              <a:rPr lang="en-US" b="1" dirty="0" smtClean="0">
                <a:solidFill>
                  <a:srgbClr val="C00000"/>
                </a:solidFill>
              </a:rPr>
              <a:t>.”Be”</a:t>
            </a:r>
            <a:r>
              <a:rPr lang="en-US" b="1" dirty="0">
                <a:solidFill>
                  <a:srgbClr val="C00000"/>
                </a:solidFill>
              </a:rPr>
              <a:t> in the Simple Past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7331918"/>
              </p:ext>
            </p:extLst>
          </p:nvPr>
        </p:nvGraphicFramePr>
        <p:xfrm>
          <a:off x="396240" y="1209037"/>
          <a:ext cx="11013440" cy="2915922"/>
        </p:xfrm>
        <a:graphic>
          <a:graphicData uri="http://schemas.openxmlformats.org/drawingml/2006/table">
            <a:tbl>
              <a:tblPr/>
              <a:tblGrid>
                <a:gridCol w="2753360"/>
                <a:gridCol w="2753360"/>
                <a:gridCol w="2753360"/>
                <a:gridCol w="2753360"/>
              </a:tblGrid>
              <a:tr h="971974">
                <a:tc>
                  <a:txBody>
                    <a:bodyPr/>
                    <a:lstStyle/>
                    <a:p>
                      <a:pPr algn="l"/>
                      <a:r>
                        <a:rPr lang="en-US" sz="2000" dirty="0">
                          <a:solidFill>
                            <a:srgbClr val="C00000"/>
                          </a:solidFill>
                          <a:effectLst/>
                        </a:rPr>
                        <a:t>Pronouns</a:t>
                      </a:r>
                    </a:p>
                  </a:txBody>
                  <a:tcPr anchor="ctr">
                    <a:lnL>
                      <a:noFill/>
                    </a:lnL>
                    <a:lnR w="6350" cap="flat" cmpd="sng" algn="ctr">
                      <a:solidFill>
                        <a:srgbClr val="F0E9D1"/>
                      </a:solidFill>
                      <a:prstDash val="solid"/>
                      <a:round/>
                      <a:headEnd type="none" w="med" len="med"/>
                      <a:tailEnd type="none" w="med" len="med"/>
                    </a:lnR>
                    <a:lnT>
                      <a:noFill/>
                    </a:lnT>
                    <a:lnB w="6350" cap="flat" cmpd="sng" algn="ctr">
                      <a:solidFill>
                        <a:srgbClr val="E7C462"/>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smtClean="0">
                          <a:solidFill>
                            <a:srgbClr val="C00000"/>
                          </a:solidFill>
                          <a:effectLst/>
                        </a:rPr>
                        <a:t>Affirmative </a:t>
                      </a:r>
                      <a:r>
                        <a:rPr lang="en-US" sz="2000" dirty="0">
                          <a:solidFill>
                            <a:srgbClr val="C00000"/>
                          </a:solidFill>
                          <a:effectLst/>
                        </a:rPr>
                        <a:t>sentences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a:noFill/>
                    </a:lnT>
                    <a:lnB w="6350" cap="flat" cmpd="sng" algn="ctr">
                      <a:solidFill>
                        <a:srgbClr val="E7C462"/>
                      </a:solidFill>
                      <a:prstDash val="solid"/>
                      <a:round/>
                      <a:headEnd type="none" w="med" len="med"/>
                      <a:tailEnd type="none" w="med" len="med"/>
                    </a:lnB>
                    <a:noFill/>
                  </a:tcPr>
                </a:tc>
                <a:tc>
                  <a:txBody>
                    <a:bodyPr/>
                    <a:lstStyle/>
                    <a:p>
                      <a:pPr algn="l"/>
                      <a:r>
                        <a:rPr lang="en-US" sz="2000" b="1" dirty="0">
                          <a:solidFill>
                            <a:srgbClr val="C00000"/>
                          </a:solidFill>
                          <a:effectLst/>
                        </a:rPr>
                        <a:t>Negative sentences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a:noFill/>
                    </a:lnT>
                    <a:lnB w="6350" cap="flat" cmpd="sng" algn="ctr">
                      <a:solidFill>
                        <a:srgbClr val="E7C462"/>
                      </a:solidFill>
                      <a:prstDash val="solid"/>
                      <a:round/>
                      <a:headEnd type="none" w="med" len="med"/>
                      <a:tailEnd type="none" w="med" len="med"/>
                    </a:lnB>
                    <a:noFill/>
                  </a:tcPr>
                </a:tc>
                <a:tc>
                  <a:txBody>
                    <a:bodyPr/>
                    <a:lstStyle/>
                    <a:p>
                      <a:pPr algn="l"/>
                      <a:r>
                        <a:rPr lang="en-US" sz="2000" dirty="0">
                          <a:solidFill>
                            <a:srgbClr val="C00000"/>
                          </a:solidFill>
                          <a:effectLst/>
                        </a:rPr>
                        <a:t>Questions</a:t>
                      </a:r>
                    </a:p>
                  </a:txBody>
                  <a:tcPr anchor="ctr">
                    <a:lnL w="6350" cap="flat" cmpd="sng" algn="ctr">
                      <a:solidFill>
                        <a:srgbClr val="F0E9D1"/>
                      </a:solidFill>
                      <a:prstDash val="solid"/>
                      <a:round/>
                      <a:headEnd type="none" w="med" len="med"/>
                      <a:tailEnd type="none" w="med" len="med"/>
                    </a:lnL>
                    <a:lnR>
                      <a:noFill/>
                    </a:lnR>
                    <a:lnT>
                      <a:noFill/>
                    </a:lnT>
                    <a:lnB w="6350" cap="flat" cmpd="sng" algn="ctr">
                      <a:solidFill>
                        <a:srgbClr val="E7C462"/>
                      </a:solidFill>
                      <a:prstDash val="solid"/>
                      <a:round/>
                      <a:headEnd type="none" w="med" len="med"/>
                      <a:tailEnd type="none" w="med" len="med"/>
                    </a:lnB>
                    <a:noFill/>
                  </a:tcPr>
                </a:tc>
              </a:tr>
              <a:tr h="971974">
                <a:tc>
                  <a:txBody>
                    <a:bodyPr/>
                    <a:lstStyle/>
                    <a:p>
                      <a:pPr algn="l"/>
                      <a:r>
                        <a:rPr lang="en-US">
                          <a:effectLst/>
                        </a:rPr>
                        <a:t>I, he, she, it</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noFill/>
                  </a:tcPr>
                </a:tc>
                <a:tc>
                  <a:txBody>
                    <a:bodyPr/>
                    <a:lstStyle/>
                    <a:p>
                      <a:pPr algn="l"/>
                      <a:r>
                        <a:rPr lang="en-US">
                          <a:effectLst/>
                        </a:rPr>
                        <a:t>I </a:t>
                      </a:r>
                      <a:r>
                        <a:rPr lang="en-US" b="1">
                          <a:solidFill>
                            <a:srgbClr val="55A5D2"/>
                          </a:solidFill>
                          <a:effectLst/>
                        </a:rPr>
                        <a:t>was</a:t>
                      </a:r>
                      <a:r>
                        <a:rPr lang="en-US">
                          <a:effectLst/>
                        </a:rPr>
                        <a:t> in Australia.</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noFill/>
                  </a:tcPr>
                </a:tc>
                <a:tc>
                  <a:txBody>
                    <a:bodyPr/>
                    <a:lstStyle/>
                    <a:p>
                      <a:pPr algn="l"/>
                      <a:r>
                        <a:rPr lang="en-US" dirty="0">
                          <a:effectLst/>
                        </a:rPr>
                        <a:t>I </a:t>
                      </a:r>
                      <a:r>
                        <a:rPr lang="en-US" b="1" dirty="0">
                          <a:solidFill>
                            <a:srgbClr val="55A5D2"/>
                          </a:solidFill>
                          <a:effectLst/>
                        </a:rPr>
                        <a:t>was</a:t>
                      </a:r>
                      <a:r>
                        <a:rPr lang="en-US" dirty="0">
                          <a:effectLst/>
                        </a:rPr>
                        <a:t> </a:t>
                      </a:r>
                      <a:r>
                        <a:rPr lang="en-US" b="1" dirty="0">
                          <a:solidFill>
                            <a:srgbClr val="CD4B3C"/>
                          </a:solidFill>
                          <a:effectLst/>
                        </a:rPr>
                        <a:t>not</a:t>
                      </a:r>
                      <a:r>
                        <a:rPr lang="en-US" dirty="0">
                          <a:effectLst/>
                        </a:rPr>
                        <a:t> in Australia.</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noFill/>
                  </a:tcPr>
                </a:tc>
                <a:tc>
                  <a:txBody>
                    <a:bodyPr/>
                    <a:lstStyle/>
                    <a:p>
                      <a:pPr algn="l"/>
                      <a:r>
                        <a:rPr lang="en-US" b="1" dirty="0">
                          <a:solidFill>
                            <a:srgbClr val="55A5D2"/>
                          </a:solidFill>
                          <a:effectLst/>
                        </a:rPr>
                        <a:t>Was</a:t>
                      </a:r>
                      <a:r>
                        <a:rPr lang="en-US" dirty="0">
                          <a:effectLst/>
                        </a:rPr>
                        <a:t> I in Australia?</a:t>
                      </a:r>
                    </a:p>
                  </a:txBody>
                  <a:tcPr anchor="ctr">
                    <a:lnL w="6350" cap="flat" cmpd="sng" algn="ctr">
                      <a:solidFill>
                        <a:srgbClr val="F0E9D1"/>
                      </a:solidFill>
                      <a:prstDash val="solid"/>
                      <a:round/>
                      <a:headEnd type="none" w="med" len="med"/>
                      <a:tailEnd type="none" w="med" len="med"/>
                    </a:lnL>
                    <a:lnR>
                      <a:noFill/>
                    </a:lnR>
                    <a:lnT w="6350" cap="flat" cmpd="sng" algn="ctr">
                      <a:solidFill>
                        <a:srgbClr val="E7C462"/>
                      </a:solidFill>
                      <a:prstDash val="solid"/>
                      <a:round/>
                      <a:headEnd type="none" w="med" len="med"/>
                      <a:tailEnd type="none" w="med" len="med"/>
                    </a:lnT>
                    <a:lnB w="6350" cap="flat" cmpd="sng" algn="ctr">
                      <a:solidFill>
                        <a:srgbClr val="EBCF81"/>
                      </a:solidFill>
                      <a:prstDash val="solid"/>
                      <a:round/>
                      <a:headEnd type="none" w="med" len="med"/>
                      <a:tailEnd type="none" w="med" len="med"/>
                    </a:lnB>
                    <a:noFill/>
                  </a:tcPr>
                </a:tc>
              </a:tr>
              <a:tr h="971974">
                <a:tc>
                  <a:txBody>
                    <a:bodyPr/>
                    <a:lstStyle/>
                    <a:p>
                      <a:pPr algn="l"/>
                      <a:r>
                        <a:rPr lang="en-US" dirty="0">
                          <a:effectLst/>
                        </a:rPr>
                        <a:t>we, you, they</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a:noFill/>
                    </a:lnB>
                    <a:noFill/>
                  </a:tcPr>
                </a:tc>
                <a:tc>
                  <a:txBody>
                    <a:bodyPr/>
                    <a:lstStyle/>
                    <a:p>
                      <a:pPr algn="l"/>
                      <a:r>
                        <a:rPr lang="en-US">
                          <a:effectLst/>
                        </a:rPr>
                        <a:t>They </a:t>
                      </a:r>
                      <a:r>
                        <a:rPr lang="en-US" b="1">
                          <a:solidFill>
                            <a:srgbClr val="55A5D2"/>
                          </a:solidFill>
                          <a:effectLst/>
                        </a:rPr>
                        <a:t>were</a:t>
                      </a:r>
                      <a:r>
                        <a:rPr lang="en-US">
                          <a:effectLst/>
                        </a:rPr>
                        <a:t> in Australia.</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a:noFill/>
                    </a:lnB>
                    <a:noFill/>
                  </a:tcPr>
                </a:tc>
                <a:tc>
                  <a:txBody>
                    <a:bodyPr/>
                    <a:lstStyle/>
                    <a:p>
                      <a:pPr algn="l"/>
                      <a:r>
                        <a:rPr lang="en-US">
                          <a:effectLst/>
                        </a:rPr>
                        <a:t>They </a:t>
                      </a:r>
                      <a:r>
                        <a:rPr lang="en-US" b="1">
                          <a:solidFill>
                            <a:srgbClr val="55A5D2"/>
                          </a:solidFill>
                          <a:effectLst/>
                        </a:rPr>
                        <a:t>were</a:t>
                      </a:r>
                      <a:r>
                        <a:rPr lang="en-US">
                          <a:effectLst/>
                        </a:rPr>
                        <a:t> </a:t>
                      </a:r>
                      <a:r>
                        <a:rPr lang="en-US" b="1">
                          <a:solidFill>
                            <a:srgbClr val="CD4B3C"/>
                          </a:solidFill>
                          <a:effectLst/>
                        </a:rPr>
                        <a:t>not</a:t>
                      </a:r>
                      <a:r>
                        <a:rPr lang="en-US">
                          <a:effectLst/>
                        </a:rPr>
                        <a:t> in Australia.</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a:noFill/>
                    </a:lnB>
                    <a:noFill/>
                  </a:tcPr>
                </a:tc>
                <a:tc>
                  <a:txBody>
                    <a:bodyPr/>
                    <a:lstStyle/>
                    <a:p>
                      <a:pPr algn="l"/>
                      <a:r>
                        <a:rPr lang="en-US" b="1" dirty="0">
                          <a:solidFill>
                            <a:srgbClr val="55A5D2"/>
                          </a:solidFill>
                          <a:effectLst/>
                        </a:rPr>
                        <a:t>Were</a:t>
                      </a:r>
                      <a:r>
                        <a:rPr lang="en-US" dirty="0">
                          <a:effectLst/>
                        </a:rPr>
                        <a:t> they in Australia</a:t>
                      </a:r>
                      <a:r>
                        <a:rPr lang="en-US" dirty="0" smtClean="0">
                          <a:effectLst/>
                        </a:rPr>
                        <a:t>?</a:t>
                      </a:r>
                      <a:endParaRPr lang="en-US" dirty="0">
                        <a:effectLst/>
                      </a:endParaRPr>
                    </a:p>
                  </a:txBody>
                  <a:tcPr anchor="ctr">
                    <a:lnL w="6350" cap="flat" cmpd="sng" algn="ctr">
                      <a:solidFill>
                        <a:srgbClr val="F0E9D1"/>
                      </a:solidFill>
                      <a:prstDash val="solid"/>
                      <a:round/>
                      <a:headEnd type="none" w="med" len="med"/>
                      <a:tailEnd type="none" w="med" len="med"/>
                    </a:lnL>
                    <a:lnR>
                      <a:noFill/>
                    </a:lnR>
                    <a:lnT w="6350" cap="flat" cmpd="sng" algn="ctr">
                      <a:solidFill>
                        <a:srgbClr val="EBCF81"/>
                      </a:solidFill>
                      <a:prstDash val="solid"/>
                      <a:round/>
                      <a:headEnd type="none" w="med" len="med"/>
                      <a:tailEnd type="none" w="med" len="med"/>
                    </a:lnT>
                    <a:lnB>
                      <a:noFill/>
                    </a:lnB>
                    <a:noFill/>
                  </a:tcPr>
                </a:tc>
              </a:tr>
            </a:tbl>
          </a:graphicData>
        </a:graphic>
      </p:graphicFrame>
    </p:spTree>
    <p:extLst>
      <p:ext uri="{BB962C8B-B14F-4D97-AF65-F5344CB8AC3E}">
        <p14:creationId xmlns:p14="http://schemas.microsoft.com/office/powerpoint/2010/main" val="3298075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975975"/>
          </a:xfrm>
        </p:spPr>
        <p:txBody>
          <a:bodyPr/>
          <a:lstStyle/>
          <a:p>
            <a:r>
              <a:rPr lang="en-US" dirty="0" smtClean="0"/>
              <a:t>Exercise</a:t>
            </a:r>
            <a:endParaRPr lang="en-US" dirty="0"/>
          </a:p>
        </p:txBody>
      </p:sp>
      <p:sp>
        <p:nvSpPr>
          <p:cNvPr id="3" name="Subtitle 2"/>
          <p:cNvSpPr>
            <a:spLocks noGrp="1"/>
          </p:cNvSpPr>
          <p:nvPr>
            <p:ph type="subTitle" idx="1"/>
          </p:nvPr>
        </p:nvSpPr>
        <p:spPr>
          <a:xfrm>
            <a:off x="1507067" y="3574473"/>
            <a:ext cx="7766936" cy="1573259"/>
          </a:xfrm>
        </p:spPr>
        <p:txBody>
          <a:bodyPr/>
          <a:lstStyle/>
          <a:p>
            <a:pPr algn="l"/>
            <a:r>
              <a:rPr lang="en-US" dirty="0" smtClean="0">
                <a:solidFill>
                  <a:srgbClr val="7030A0"/>
                </a:solidFill>
              </a:rPr>
              <a:t>QN: Make 5 five sentences using verb to “Be” in simple past.</a:t>
            </a:r>
            <a:endParaRPr lang="en-US" dirty="0">
              <a:solidFill>
                <a:srgbClr val="7030A0"/>
              </a:solidFill>
            </a:endParaRPr>
          </a:p>
        </p:txBody>
      </p:sp>
    </p:spTree>
    <p:extLst>
      <p:ext uri="{BB962C8B-B14F-4D97-AF65-F5344CB8AC3E}">
        <p14:creationId xmlns:p14="http://schemas.microsoft.com/office/powerpoint/2010/main" val="1238023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5492"/>
            <a:ext cx="8596668" cy="812800"/>
          </a:xfrm>
        </p:spPr>
        <p:txBody>
          <a:bodyPr>
            <a:noAutofit/>
          </a:bodyPr>
          <a:lstStyle/>
          <a:p>
            <a:r>
              <a:rPr lang="en-US" sz="2600" dirty="0"/>
              <a:t>A Memorable </a:t>
            </a:r>
            <a:r>
              <a:rPr lang="en-US" sz="2600" dirty="0" smtClean="0"/>
              <a:t>Trip ( </a:t>
            </a:r>
            <a:r>
              <a:rPr lang="en-US" sz="2600" dirty="0" err="1" smtClean="0"/>
              <a:t>Urugendo</a:t>
            </a:r>
            <a:r>
              <a:rPr lang="en-US" sz="2600" dirty="0" smtClean="0"/>
              <a:t> </a:t>
            </a:r>
            <a:r>
              <a:rPr lang="en-US" sz="2600" dirty="0" err="1" smtClean="0"/>
              <a:t>rwo</a:t>
            </a:r>
            <a:r>
              <a:rPr lang="en-US" sz="2600" dirty="0" smtClean="0"/>
              <a:t> </a:t>
            </a:r>
            <a:r>
              <a:rPr lang="en-US" sz="2600" dirty="0" err="1" smtClean="0"/>
              <a:t>kwibuka</a:t>
            </a:r>
            <a:r>
              <a:rPr lang="en-US" sz="2600" dirty="0" smtClean="0"/>
              <a:t>/ </a:t>
            </a:r>
            <a:r>
              <a:rPr lang="en-US" sz="2600" dirty="0" err="1" smtClean="0"/>
              <a:t>urugendo</a:t>
            </a:r>
            <a:r>
              <a:rPr lang="en-US" sz="2600" dirty="0" smtClean="0"/>
              <a:t>- </a:t>
            </a:r>
            <a:r>
              <a:rPr lang="en-US" sz="2600" dirty="0" err="1" smtClean="0"/>
              <a:t>rwogutembera</a:t>
            </a:r>
            <a:r>
              <a:rPr lang="en-US" sz="2600" dirty="0" smtClean="0"/>
              <a:t> </a:t>
            </a:r>
            <a:r>
              <a:rPr lang="en-US" sz="2600" dirty="0" err="1" smtClean="0"/>
              <a:t>ntakwibagirwa</a:t>
            </a:r>
            <a:r>
              <a:rPr lang="en-US" sz="2600" dirty="0" smtClean="0"/>
              <a:t>)</a:t>
            </a:r>
            <a:endParaRPr lang="en-US" sz="2600" dirty="0"/>
          </a:p>
        </p:txBody>
      </p:sp>
      <p:sp>
        <p:nvSpPr>
          <p:cNvPr id="3" name="Content Placeholder 2"/>
          <p:cNvSpPr>
            <a:spLocks noGrp="1"/>
          </p:cNvSpPr>
          <p:nvPr>
            <p:ph idx="1"/>
          </p:nvPr>
        </p:nvSpPr>
        <p:spPr>
          <a:xfrm>
            <a:off x="304799" y="1163783"/>
            <a:ext cx="10834255" cy="5560290"/>
          </a:xfrm>
        </p:spPr>
        <p:txBody>
          <a:bodyPr>
            <a:normAutofit fontScale="92500" lnSpcReduction="20000"/>
          </a:bodyPr>
          <a:lstStyle/>
          <a:p>
            <a:pPr marL="0" indent="0">
              <a:buNone/>
            </a:pPr>
            <a:r>
              <a:rPr lang="en-US" dirty="0" smtClean="0"/>
              <a:t>  </a:t>
            </a:r>
          </a:p>
          <a:p>
            <a:pPr marL="0" indent="0">
              <a:buNone/>
            </a:pPr>
            <a:r>
              <a:rPr lang="en-US" dirty="0" smtClean="0"/>
              <a:t>Last </a:t>
            </a:r>
            <a:r>
              <a:rPr lang="en-US" dirty="0"/>
              <a:t>summer, Sarah and her friends </a:t>
            </a:r>
            <a:r>
              <a:rPr lang="en-US" dirty="0">
                <a:solidFill>
                  <a:srgbClr val="C00000"/>
                </a:solidFill>
              </a:rPr>
              <a:t>were</a:t>
            </a:r>
            <a:r>
              <a:rPr lang="en-US" dirty="0"/>
              <a:t> excited about their trip to the mountains. They </a:t>
            </a:r>
            <a:r>
              <a:rPr lang="en-US" dirty="0">
                <a:solidFill>
                  <a:srgbClr val="C00000"/>
                </a:solidFill>
              </a:rPr>
              <a:t>were</a:t>
            </a:r>
            <a:r>
              <a:rPr lang="en-US" dirty="0"/>
              <a:t> all </a:t>
            </a:r>
            <a:r>
              <a:rPr lang="en-US" dirty="0" smtClean="0"/>
              <a:t>eager(</a:t>
            </a:r>
            <a:r>
              <a:rPr lang="en-US" dirty="0" err="1" smtClean="0"/>
              <a:t>gushishikazwa</a:t>
            </a:r>
            <a:r>
              <a:rPr lang="en-US" dirty="0" smtClean="0"/>
              <a:t>/ </a:t>
            </a:r>
            <a:r>
              <a:rPr lang="en-US" dirty="0" err="1" smtClean="0"/>
              <a:t>bafite</a:t>
            </a:r>
            <a:r>
              <a:rPr lang="en-US" dirty="0" smtClean="0"/>
              <a:t> </a:t>
            </a:r>
            <a:r>
              <a:rPr lang="en-US" dirty="0" err="1" smtClean="0"/>
              <a:t>amatsiko</a:t>
            </a:r>
            <a:r>
              <a:rPr lang="en-US" dirty="0" smtClean="0"/>
              <a:t>) </a:t>
            </a:r>
            <a:r>
              <a:rPr lang="en-US" dirty="0"/>
              <a:t>to </a:t>
            </a:r>
            <a:r>
              <a:rPr lang="en-US" dirty="0" smtClean="0"/>
              <a:t>escape ( </a:t>
            </a:r>
            <a:r>
              <a:rPr lang="en-US" dirty="0" err="1" smtClean="0"/>
              <a:t>gucika</a:t>
            </a:r>
            <a:r>
              <a:rPr lang="en-US" dirty="0" smtClean="0"/>
              <a:t>/ </a:t>
            </a:r>
            <a:r>
              <a:rPr lang="en-US" dirty="0" err="1" smtClean="0"/>
              <a:t>kuva</a:t>
            </a:r>
            <a:r>
              <a:rPr lang="en-US" dirty="0" smtClean="0"/>
              <a:t>) </a:t>
            </a:r>
            <a:r>
              <a:rPr lang="en-US" dirty="0"/>
              <a:t>the city and enjoy nature. On the first day, the </a:t>
            </a:r>
            <a:r>
              <a:rPr lang="en-US" dirty="0" smtClean="0"/>
              <a:t>weather ( </a:t>
            </a:r>
            <a:r>
              <a:rPr lang="en-US" dirty="0" err="1" smtClean="0"/>
              <a:t>ikirere</a:t>
            </a:r>
            <a:r>
              <a:rPr lang="en-US" dirty="0" smtClean="0"/>
              <a:t>)</a:t>
            </a:r>
            <a:r>
              <a:rPr lang="en-US" dirty="0" smtClean="0">
                <a:solidFill>
                  <a:srgbClr val="C00000"/>
                </a:solidFill>
              </a:rPr>
              <a:t> </a:t>
            </a:r>
            <a:r>
              <a:rPr lang="en-US" dirty="0">
                <a:solidFill>
                  <a:srgbClr val="C00000"/>
                </a:solidFill>
              </a:rPr>
              <a:t>was </a:t>
            </a:r>
            <a:r>
              <a:rPr lang="en-US" dirty="0" smtClean="0"/>
              <a:t>perfect—sunny ( </a:t>
            </a:r>
            <a:r>
              <a:rPr lang="en-US" dirty="0" err="1" smtClean="0"/>
              <a:t>hariho</a:t>
            </a:r>
            <a:r>
              <a:rPr lang="en-US" dirty="0" smtClean="0"/>
              <a:t> </a:t>
            </a:r>
            <a:r>
              <a:rPr lang="en-US" dirty="0" err="1" smtClean="0"/>
              <a:t>izuba</a:t>
            </a:r>
            <a:r>
              <a:rPr lang="en-US" dirty="0" smtClean="0"/>
              <a:t> </a:t>
            </a:r>
            <a:r>
              <a:rPr lang="en-US" dirty="0" err="1" smtClean="0"/>
              <a:t>ryinshi</a:t>
            </a:r>
            <a:r>
              <a:rPr lang="en-US" dirty="0" smtClean="0"/>
              <a:t>) </a:t>
            </a:r>
            <a:r>
              <a:rPr lang="en-US" dirty="0"/>
              <a:t>and </a:t>
            </a:r>
            <a:r>
              <a:rPr lang="en-US" dirty="0" smtClean="0"/>
              <a:t>warm ( </a:t>
            </a:r>
            <a:r>
              <a:rPr lang="en-US" dirty="0" err="1" smtClean="0"/>
              <a:t>hashyushye</a:t>
            </a:r>
            <a:r>
              <a:rPr lang="en-US" dirty="0" smtClean="0"/>
              <a:t>).</a:t>
            </a:r>
            <a:endParaRPr lang="en-US" dirty="0"/>
          </a:p>
          <a:p>
            <a:pPr marL="0" indent="0">
              <a:buNone/>
            </a:pPr>
            <a:endParaRPr lang="en-US" dirty="0" smtClean="0"/>
          </a:p>
          <a:p>
            <a:pPr marL="0" indent="0">
              <a:buNone/>
            </a:pPr>
            <a:r>
              <a:rPr lang="en-US" dirty="0" smtClean="0"/>
              <a:t>When </a:t>
            </a:r>
            <a:r>
              <a:rPr lang="en-US" dirty="0"/>
              <a:t>they </a:t>
            </a:r>
            <a:r>
              <a:rPr lang="en-US" dirty="0" smtClean="0"/>
              <a:t>arrived (</a:t>
            </a:r>
            <a:r>
              <a:rPr lang="en-US" dirty="0" err="1" smtClean="0"/>
              <a:t>bageze</a:t>
            </a:r>
            <a:r>
              <a:rPr lang="en-US" dirty="0" smtClean="0"/>
              <a:t>) </a:t>
            </a:r>
            <a:r>
              <a:rPr lang="en-US" dirty="0"/>
              <a:t>at the </a:t>
            </a:r>
            <a:r>
              <a:rPr lang="en-US" dirty="0" smtClean="0"/>
              <a:t>campsite (</a:t>
            </a:r>
            <a:r>
              <a:rPr lang="en-US" dirty="0" err="1" smtClean="0"/>
              <a:t>aho</a:t>
            </a:r>
            <a:r>
              <a:rPr lang="en-US" dirty="0" smtClean="0"/>
              <a:t> </a:t>
            </a:r>
            <a:r>
              <a:rPr lang="en-US" dirty="0" err="1" smtClean="0"/>
              <a:t>bacumbika</a:t>
            </a:r>
            <a:r>
              <a:rPr lang="en-US" dirty="0" smtClean="0"/>
              <a:t>- </a:t>
            </a:r>
            <a:r>
              <a:rPr lang="en-US" dirty="0" err="1" smtClean="0"/>
              <a:t>aho</a:t>
            </a:r>
            <a:r>
              <a:rPr lang="en-US" dirty="0" smtClean="0"/>
              <a:t> </a:t>
            </a:r>
            <a:r>
              <a:rPr lang="en-US" dirty="0" err="1" smtClean="0"/>
              <a:t>bakampinga</a:t>
            </a:r>
            <a:r>
              <a:rPr lang="en-US" dirty="0" smtClean="0"/>
              <a:t>), </a:t>
            </a:r>
            <a:r>
              <a:rPr lang="en-US" dirty="0"/>
              <a:t>they </a:t>
            </a:r>
            <a:r>
              <a:rPr lang="en-US" dirty="0">
                <a:solidFill>
                  <a:srgbClr val="C00000"/>
                </a:solidFill>
              </a:rPr>
              <a:t>were</a:t>
            </a:r>
            <a:r>
              <a:rPr lang="en-US" dirty="0"/>
              <a:t> amazed by the beautiful </a:t>
            </a:r>
            <a:r>
              <a:rPr lang="en-US" dirty="0" smtClean="0"/>
              <a:t>scenery ( </a:t>
            </a:r>
            <a:r>
              <a:rPr lang="en-US" dirty="0" err="1" smtClean="0"/>
              <a:t>ubwiza</a:t>
            </a:r>
            <a:r>
              <a:rPr lang="en-US" dirty="0" smtClean="0"/>
              <a:t> </a:t>
            </a:r>
            <a:r>
              <a:rPr lang="en-US" dirty="0" err="1" smtClean="0"/>
              <a:t>bwaho</a:t>
            </a:r>
            <a:r>
              <a:rPr lang="en-US" dirty="0" smtClean="0"/>
              <a:t>). </a:t>
            </a:r>
            <a:r>
              <a:rPr lang="en-US" dirty="0"/>
              <a:t>The trees </a:t>
            </a:r>
            <a:r>
              <a:rPr lang="en-US" dirty="0">
                <a:solidFill>
                  <a:srgbClr val="C00000"/>
                </a:solidFill>
              </a:rPr>
              <a:t>were</a:t>
            </a:r>
            <a:r>
              <a:rPr lang="en-US" dirty="0"/>
              <a:t> tall, and the air </a:t>
            </a:r>
            <a:r>
              <a:rPr lang="en-US" dirty="0">
                <a:solidFill>
                  <a:srgbClr val="C00000"/>
                </a:solidFill>
              </a:rPr>
              <a:t>was</a:t>
            </a:r>
            <a:r>
              <a:rPr lang="en-US" dirty="0"/>
              <a:t> fresh. They set up their </a:t>
            </a:r>
            <a:r>
              <a:rPr lang="en-US" dirty="0" smtClean="0"/>
              <a:t>tents( </a:t>
            </a:r>
            <a:r>
              <a:rPr lang="en-US" dirty="0" err="1" smtClean="0"/>
              <a:t>amahema</a:t>
            </a:r>
            <a:r>
              <a:rPr lang="en-US" dirty="0" smtClean="0"/>
              <a:t>) </a:t>
            </a:r>
            <a:r>
              <a:rPr lang="en-US" dirty="0"/>
              <a:t>and felt a sense of </a:t>
            </a:r>
            <a:r>
              <a:rPr lang="en-US" dirty="0" smtClean="0"/>
              <a:t>adventure( </a:t>
            </a:r>
            <a:r>
              <a:rPr lang="en-US" dirty="0" err="1" smtClean="0"/>
              <a:t>kumva</a:t>
            </a:r>
            <a:r>
              <a:rPr lang="en-US" dirty="0" smtClean="0"/>
              <a:t> </a:t>
            </a:r>
            <a:r>
              <a:rPr lang="en-US" dirty="0" err="1" smtClean="0"/>
              <a:t>bashaka</a:t>
            </a:r>
            <a:r>
              <a:rPr lang="en-US" dirty="0" smtClean="0"/>
              <a:t> </a:t>
            </a:r>
            <a:r>
              <a:rPr lang="en-US" dirty="0" err="1" smtClean="0"/>
              <a:t>kuhatembera</a:t>
            </a:r>
            <a:r>
              <a:rPr lang="en-US" dirty="0" smtClean="0"/>
              <a:t>/ </a:t>
            </a:r>
            <a:r>
              <a:rPr lang="en-US" dirty="0" err="1" smtClean="0"/>
              <a:t>kuhareba</a:t>
            </a:r>
            <a:r>
              <a:rPr lang="en-US" dirty="0" smtClean="0"/>
              <a:t>).</a:t>
            </a:r>
            <a:endParaRPr lang="en-US" dirty="0"/>
          </a:p>
          <a:p>
            <a:pPr marL="0" indent="0">
              <a:buNone/>
            </a:pPr>
            <a:endParaRPr lang="en-US" dirty="0" smtClean="0"/>
          </a:p>
          <a:p>
            <a:pPr marL="0" indent="0">
              <a:buNone/>
            </a:pPr>
            <a:r>
              <a:rPr lang="en-US" dirty="0" smtClean="0"/>
              <a:t>That </a:t>
            </a:r>
            <a:r>
              <a:rPr lang="en-US" dirty="0"/>
              <a:t>evening, they </a:t>
            </a:r>
            <a:r>
              <a:rPr lang="en-US" dirty="0">
                <a:solidFill>
                  <a:srgbClr val="C00000"/>
                </a:solidFill>
              </a:rPr>
              <a:t>were </a:t>
            </a:r>
            <a:r>
              <a:rPr lang="en-US" dirty="0"/>
              <a:t>around the campfire, sharing stories and roasting </a:t>
            </a:r>
            <a:r>
              <a:rPr lang="en-US" dirty="0" smtClean="0"/>
              <a:t>fish. </a:t>
            </a:r>
            <a:r>
              <a:rPr lang="en-US" dirty="0"/>
              <a:t>Laughter </a:t>
            </a:r>
            <a:r>
              <a:rPr lang="en-US" dirty="0">
                <a:solidFill>
                  <a:srgbClr val="C00000"/>
                </a:solidFill>
              </a:rPr>
              <a:t>was</a:t>
            </a:r>
            <a:r>
              <a:rPr lang="en-US" dirty="0"/>
              <a:t> in the air, and everyone </a:t>
            </a:r>
            <a:r>
              <a:rPr lang="en-US" dirty="0">
                <a:solidFill>
                  <a:srgbClr val="C00000"/>
                </a:solidFill>
              </a:rPr>
              <a:t>was</a:t>
            </a:r>
            <a:r>
              <a:rPr lang="en-US" dirty="0"/>
              <a:t> happy. Sarah felt grateful for the moments they shared.</a:t>
            </a:r>
          </a:p>
          <a:p>
            <a:pPr marL="0" indent="0">
              <a:buNone/>
            </a:pPr>
            <a:endParaRPr lang="en-US" dirty="0" smtClean="0"/>
          </a:p>
          <a:p>
            <a:pPr marL="0" indent="0">
              <a:buNone/>
            </a:pPr>
            <a:r>
              <a:rPr lang="en-US" dirty="0" smtClean="0"/>
              <a:t>The </a:t>
            </a:r>
            <a:r>
              <a:rPr lang="en-US" dirty="0"/>
              <a:t>next day, they </a:t>
            </a:r>
            <a:r>
              <a:rPr lang="en-US" dirty="0">
                <a:solidFill>
                  <a:srgbClr val="C00000"/>
                </a:solidFill>
              </a:rPr>
              <a:t>were </a:t>
            </a:r>
            <a:r>
              <a:rPr lang="en-US" dirty="0"/>
              <a:t>ready for </a:t>
            </a:r>
            <a:r>
              <a:rPr lang="en-US" dirty="0" smtClean="0"/>
              <a:t>hiking( </a:t>
            </a:r>
            <a:r>
              <a:rPr lang="en-US" dirty="0" err="1" smtClean="0"/>
              <a:t>kugendagenda</a:t>
            </a:r>
            <a:r>
              <a:rPr lang="en-US" dirty="0" smtClean="0"/>
              <a:t> </a:t>
            </a:r>
            <a:r>
              <a:rPr lang="en-US" dirty="0" err="1" smtClean="0"/>
              <a:t>mumisozi</a:t>
            </a:r>
            <a:r>
              <a:rPr lang="en-US" dirty="0" smtClean="0"/>
              <a:t>). </a:t>
            </a:r>
            <a:r>
              <a:rPr lang="en-US" dirty="0"/>
              <a:t>The </a:t>
            </a:r>
            <a:r>
              <a:rPr lang="en-US" dirty="0" smtClean="0"/>
              <a:t>journey </a:t>
            </a:r>
            <a:r>
              <a:rPr lang="en-US" dirty="0">
                <a:solidFill>
                  <a:srgbClr val="C00000"/>
                </a:solidFill>
              </a:rPr>
              <a:t>was</a:t>
            </a:r>
            <a:r>
              <a:rPr lang="en-US" dirty="0"/>
              <a:t> challenging, but they </a:t>
            </a:r>
            <a:r>
              <a:rPr lang="en-US" dirty="0">
                <a:solidFill>
                  <a:srgbClr val="C00000"/>
                </a:solidFill>
              </a:rPr>
              <a:t>were</a:t>
            </a:r>
            <a:r>
              <a:rPr lang="en-US" dirty="0"/>
              <a:t> determined to reach the top. When they finally reached the </a:t>
            </a:r>
            <a:r>
              <a:rPr lang="en-US" dirty="0" smtClean="0"/>
              <a:t>peak of the mountain, </a:t>
            </a:r>
            <a:r>
              <a:rPr lang="en-US" dirty="0"/>
              <a:t>they </a:t>
            </a:r>
            <a:r>
              <a:rPr lang="en-US" dirty="0">
                <a:solidFill>
                  <a:srgbClr val="C00000"/>
                </a:solidFill>
              </a:rPr>
              <a:t>were</a:t>
            </a:r>
            <a:r>
              <a:rPr lang="en-US" dirty="0"/>
              <a:t> rewarded with a breathtaking view. It </a:t>
            </a:r>
            <a:r>
              <a:rPr lang="en-US" dirty="0">
                <a:solidFill>
                  <a:srgbClr val="C00000"/>
                </a:solidFill>
              </a:rPr>
              <a:t>was</a:t>
            </a:r>
            <a:r>
              <a:rPr lang="en-US" dirty="0"/>
              <a:t> a moment they would never forget.</a:t>
            </a:r>
          </a:p>
          <a:p>
            <a:pPr marL="0" indent="0">
              <a:buNone/>
            </a:pPr>
            <a:endParaRPr lang="en-US" dirty="0" smtClean="0"/>
          </a:p>
          <a:p>
            <a:pPr marL="0" indent="0">
              <a:buNone/>
            </a:pPr>
            <a:r>
              <a:rPr lang="en-US" dirty="0" smtClean="0"/>
              <a:t>As </a:t>
            </a:r>
            <a:r>
              <a:rPr lang="en-US" dirty="0"/>
              <a:t>the trip came to an end, Sarah realized how special the experience was. They </a:t>
            </a:r>
            <a:r>
              <a:rPr lang="en-US" dirty="0">
                <a:solidFill>
                  <a:srgbClr val="C00000"/>
                </a:solidFill>
              </a:rPr>
              <a:t>were not </a:t>
            </a:r>
            <a:r>
              <a:rPr lang="en-US" dirty="0"/>
              <a:t>just friends; they </a:t>
            </a:r>
            <a:r>
              <a:rPr lang="en-US" dirty="0">
                <a:solidFill>
                  <a:srgbClr val="C00000"/>
                </a:solidFill>
              </a:rPr>
              <a:t>were</a:t>
            </a:r>
            <a:r>
              <a:rPr lang="en-US" dirty="0"/>
              <a:t> like family. The bonds they formed during the trip </a:t>
            </a:r>
            <a:r>
              <a:rPr lang="en-US" dirty="0">
                <a:solidFill>
                  <a:srgbClr val="C00000"/>
                </a:solidFill>
              </a:rPr>
              <a:t>were </a:t>
            </a:r>
            <a:r>
              <a:rPr lang="en-US" dirty="0"/>
              <a:t>strong, and they promised to have more adventures together in the future.</a:t>
            </a:r>
          </a:p>
          <a:p>
            <a:pPr marL="0" indent="0">
              <a:buNone/>
            </a:pPr>
            <a:endParaRPr lang="en-US" dirty="0"/>
          </a:p>
        </p:txBody>
      </p:sp>
    </p:spTree>
    <p:extLst>
      <p:ext uri="{BB962C8B-B14F-4D97-AF65-F5344CB8AC3E}">
        <p14:creationId xmlns:p14="http://schemas.microsoft.com/office/powerpoint/2010/main" val="4234363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80" y="147781"/>
            <a:ext cx="8596668" cy="757383"/>
          </a:xfrm>
        </p:spPr>
        <p:txBody>
          <a:bodyPr/>
          <a:lstStyle/>
          <a:p>
            <a:r>
              <a:rPr lang="en-US" dirty="0"/>
              <a:t>A Trip to the Beach</a:t>
            </a:r>
          </a:p>
        </p:txBody>
      </p:sp>
      <p:sp>
        <p:nvSpPr>
          <p:cNvPr id="3" name="Content Placeholder 2"/>
          <p:cNvSpPr>
            <a:spLocks noGrp="1"/>
          </p:cNvSpPr>
          <p:nvPr>
            <p:ph idx="1"/>
          </p:nvPr>
        </p:nvSpPr>
        <p:spPr>
          <a:xfrm>
            <a:off x="212435" y="1034473"/>
            <a:ext cx="11102109" cy="5606472"/>
          </a:xfrm>
        </p:spPr>
        <p:txBody>
          <a:bodyPr>
            <a:normAutofit lnSpcReduction="10000"/>
          </a:bodyPr>
          <a:lstStyle/>
          <a:p>
            <a:pPr marL="0" indent="0">
              <a:buNone/>
            </a:pPr>
            <a:endParaRPr lang="en-US" dirty="0" smtClean="0"/>
          </a:p>
          <a:p>
            <a:pPr marL="0" indent="0">
              <a:buNone/>
            </a:pPr>
            <a:r>
              <a:rPr lang="en-US" dirty="0" smtClean="0"/>
              <a:t>Last </a:t>
            </a:r>
            <a:r>
              <a:rPr lang="en-US" dirty="0"/>
              <a:t>summer, Sarah and her family were excited to go to the beach. The weather was perfect—sunny and warm. They arrived early in the morning, and the beach was not crowded yet.</a:t>
            </a:r>
          </a:p>
          <a:p>
            <a:pPr marL="0" indent="0">
              <a:buNone/>
            </a:pPr>
            <a:endParaRPr lang="en-US" dirty="0" smtClean="0"/>
          </a:p>
          <a:p>
            <a:pPr marL="0" indent="0">
              <a:buNone/>
            </a:pPr>
            <a:r>
              <a:rPr lang="en-US" dirty="0" smtClean="0"/>
              <a:t>As </a:t>
            </a:r>
            <a:r>
              <a:rPr lang="en-US" dirty="0"/>
              <a:t>they set up their towels, the sound of the waves was calming. The sand was soft and warm under their feet. Sarah’s brother, Jake, was eager to swim, so they all headed to the water.</a:t>
            </a:r>
          </a:p>
          <a:p>
            <a:pPr marL="0" indent="0">
              <a:buNone/>
            </a:pPr>
            <a:endParaRPr lang="en-US" dirty="0" smtClean="0"/>
          </a:p>
          <a:p>
            <a:pPr marL="0" indent="0">
              <a:buNone/>
            </a:pPr>
            <a:r>
              <a:rPr lang="en-US" dirty="0" smtClean="0"/>
              <a:t>The </a:t>
            </a:r>
            <a:r>
              <a:rPr lang="en-US" dirty="0"/>
              <a:t>ocean was refreshing, and they had a great time playing in the waves. Sarah was a little scared at first, but soon she was enjoying it. They built sandcastles on the shore, and Sarah’s mom was a great builder.</a:t>
            </a:r>
          </a:p>
          <a:p>
            <a:pPr marL="0" indent="0">
              <a:buNone/>
            </a:pPr>
            <a:endParaRPr lang="en-US" dirty="0" smtClean="0"/>
          </a:p>
          <a:p>
            <a:pPr marL="0" indent="0">
              <a:buNone/>
            </a:pPr>
            <a:r>
              <a:rPr lang="en-US" dirty="0" smtClean="0"/>
              <a:t>In </a:t>
            </a:r>
            <a:r>
              <a:rPr lang="en-US" dirty="0"/>
              <a:t>the afternoon, they had a picnic on the beach. The food was delicious, and everyone was happy. After lunch, they played beach volleyball, and Sarah’s dad was very competitive.</a:t>
            </a:r>
          </a:p>
          <a:p>
            <a:pPr marL="0" indent="0">
              <a:buNone/>
            </a:pPr>
            <a:endParaRPr lang="en-US" dirty="0" smtClean="0"/>
          </a:p>
          <a:p>
            <a:pPr marL="0" indent="0">
              <a:buNone/>
            </a:pPr>
            <a:r>
              <a:rPr lang="en-US" dirty="0" smtClean="0"/>
              <a:t>As </a:t>
            </a:r>
            <a:r>
              <a:rPr lang="en-US" dirty="0"/>
              <a:t>the sun began to set, the sky was painted with beautiful colors. It was a perfect ending to a wonderful day. Sarah and her family left the beach with smiles, already planning their next visit.</a:t>
            </a:r>
          </a:p>
          <a:p>
            <a:pPr marL="0" indent="0">
              <a:buNone/>
            </a:pPr>
            <a:endParaRPr lang="en-US" dirty="0"/>
          </a:p>
        </p:txBody>
      </p:sp>
    </p:spTree>
    <p:extLst>
      <p:ext uri="{BB962C8B-B14F-4D97-AF65-F5344CB8AC3E}">
        <p14:creationId xmlns:p14="http://schemas.microsoft.com/office/powerpoint/2010/main" val="3663055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223520"/>
            <a:ext cx="8596668" cy="924560"/>
          </a:xfrm>
        </p:spPr>
        <p:txBody>
          <a:bodyPr/>
          <a:lstStyle/>
          <a:p>
            <a:r>
              <a:rPr lang="en-US" b="1" dirty="0"/>
              <a:t>3. </a:t>
            </a:r>
            <a:r>
              <a:rPr lang="en-US" b="1" dirty="0" smtClean="0"/>
              <a:t>”</a:t>
            </a:r>
            <a:r>
              <a:rPr lang="en-US" b="1" i="1" dirty="0" smtClean="0"/>
              <a:t>Be”</a:t>
            </a:r>
            <a:r>
              <a:rPr lang="en-US" b="1" dirty="0"/>
              <a:t> in the Present Perfect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8667635"/>
              </p:ext>
            </p:extLst>
          </p:nvPr>
        </p:nvGraphicFramePr>
        <p:xfrm>
          <a:off x="677335" y="1331914"/>
          <a:ext cx="10935544" cy="5262560"/>
        </p:xfrm>
        <a:graphic>
          <a:graphicData uri="http://schemas.openxmlformats.org/drawingml/2006/table">
            <a:tbl>
              <a:tblPr/>
              <a:tblGrid>
                <a:gridCol w="2733886"/>
                <a:gridCol w="2733886"/>
                <a:gridCol w="2733886"/>
                <a:gridCol w="2733886"/>
              </a:tblGrid>
              <a:tr h="1052512">
                <a:tc>
                  <a:txBody>
                    <a:bodyPr/>
                    <a:lstStyle/>
                    <a:p>
                      <a:pPr algn="l"/>
                      <a:r>
                        <a:rPr lang="en-US" sz="1600" dirty="0">
                          <a:solidFill>
                            <a:srgbClr val="5F490D"/>
                          </a:solidFill>
                          <a:effectLst/>
                        </a:rPr>
                        <a:t>Pronouns</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c>
                  <a:txBody>
                    <a:bodyPr/>
                    <a:lstStyle/>
                    <a:p>
                      <a:pPr algn="l"/>
                      <a:r>
                        <a:rPr lang="en-US" sz="1600">
                          <a:solidFill>
                            <a:srgbClr val="5F490D"/>
                          </a:solidFill>
                          <a:effectLst/>
                        </a:rPr>
                        <a:t>Affirmative sentences</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c>
                  <a:txBody>
                    <a:bodyPr/>
                    <a:lstStyle/>
                    <a:p>
                      <a:pPr algn="l"/>
                      <a:r>
                        <a:rPr lang="en-US" sz="1600">
                          <a:solidFill>
                            <a:srgbClr val="5F490D"/>
                          </a:solidFill>
                          <a:effectLst/>
                        </a:rPr>
                        <a:t>Negative sentences</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c>
                  <a:txBody>
                    <a:bodyPr/>
                    <a:lstStyle/>
                    <a:p>
                      <a:pPr algn="l"/>
                      <a:r>
                        <a:rPr lang="en-US" sz="1600">
                          <a:solidFill>
                            <a:srgbClr val="5F490D"/>
                          </a:solidFill>
                          <a:effectLst/>
                        </a:rPr>
                        <a:t>Questions</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r>
              <a:tr h="1052512">
                <a:tc>
                  <a:txBody>
                    <a:bodyPr/>
                    <a:lstStyle/>
                    <a:p>
                      <a:pPr algn="l"/>
                      <a:r>
                        <a:rPr lang="en-US" sz="1600">
                          <a:effectLst/>
                        </a:rPr>
                        <a:t>I</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I </a:t>
                      </a:r>
                      <a:r>
                        <a:rPr lang="en-US" sz="1600" b="1">
                          <a:solidFill>
                            <a:srgbClr val="129B50"/>
                          </a:solidFill>
                          <a:effectLst/>
                        </a:rPr>
                        <a:t>have</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I </a:t>
                      </a:r>
                      <a:r>
                        <a:rPr lang="en-US" sz="1600" b="1">
                          <a:solidFill>
                            <a:srgbClr val="129B50"/>
                          </a:solidFill>
                          <a:effectLst/>
                        </a:rPr>
                        <a:t>have</a:t>
                      </a:r>
                      <a:r>
                        <a:rPr lang="en-US" sz="1600">
                          <a:effectLst/>
                        </a:rPr>
                        <a:t> </a:t>
                      </a:r>
                      <a:r>
                        <a:rPr lang="en-US" sz="1600" b="1">
                          <a:solidFill>
                            <a:srgbClr val="CD4B3C"/>
                          </a:solidFill>
                          <a:effectLst/>
                        </a:rPr>
                        <a:t>not</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b="1" dirty="0">
                          <a:solidFill>
                            <a:srgbClr val="129B50"/>
                          </a:solidFill>
                          <a:effectLst/>
                        </a:rPr>
                        <a:t>Have</a:t>
                      </a:r>
                      <a:r>
                        <a:rPr lang="en-US" sz="1600" dirty="0">
                          <a:effectLst/>
                        </a:rPr>
                        <a:t> I </a:t>
                      </a:r>
                      <a:r>
                        <a:rPr lang="en-US" sz="1600" b="1" dirty="0">
                          <a:solidFill>
                            <a:srgbClr val="55A5D2"/>
                          </a:solidFill>
                          <a:effectLst/>
                        </a:rPr>
                        <a:t>been</a:t>
                      </a:r>
                      <a:r>
                        <a:rPr lang="en-US" sz="1600" dirty="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r>
              <a:tr h="1052512">
                <a:tc>
                  <a:txBody>
                    <a:bodyPr/>
                    <a:lstStyle/>
                    <a:p>
                      <a:pPr algn="l"/>
                      <a:r>
                        <a:rPr lang="en-US" sz="1600">
                          <a:effectLst/>
                        </a:rPr>
                        <a:t>you</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You </a:t>
                      </a:r>
                      <a:r>
                        <a:rPr lang="en-US" sz="1600" b="1">
                          <a:solidFill>
                            <a:srgbClr val="129B50"/>
                          </a:solidFill>
                          <a:effectLst/>
                        </a:rPr>
                        <a:t>have</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You </a:t>
                      </a:r>
                      <a:r>
                        <a:rPr lang="en-US" sz="1600" b="1">
                          <a:solidFill>
                            <a:srgbClr val="129B50"/>
                          </a:solidFill>
                          <a:effectLst/>
                        </a:rPr>
                        <a:t>have</a:t>
                      </a:r>
                      <a:r>
                        <a:rPr lang="en-US" sz="1600">
                          <a:effectLst/>
                        </a:rPr>
                        <a:t> </a:t>
                      </a:r>
                      <a:r>
                        <a:rPr lang="en-US" sz="1600" b="1">
                          <a:solidFill>
                            <a:srgbClr val="CD4B3C"/>
                          </a:solidFill>
                          <a:effectLst/>
                        </a:rPr>
                        <a:t>not</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b="1">
                          <a:solidFill>
                            <a:srgbClr val="129B50"/>
                          </a:solidFill>
                          <a:effectLst/>
                        </a:rPr>
                        <a:t>Have </a:t>
                      </a:r>
                      <a:r>
                        <a:rPr lang="en-US" sz="1600">
                          <a:effectLst/>
                        </a:rPr>
                        <a:t>you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r>
              <a:tr h="1052512">
                <a:tc>
                  <a:txBody>
                    <a:bodyPr/>
                    <a:lstStyle/>
                    <a:p>
                      <a:pPr algn="l"/>
                      <a:r>
                        <a:rPr lang="en-US" sz="1600">
                          <a:effectLst/>
                        </a:rPr>
                        <a:t>he, she, it</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He </a:t>
                      </a:r>
                      <a:r>
                        <a:rPr lang="en-US" sz="1600" b="1">
                          <a:solidFill>
                            <a:srgbClr val="129B50"/>
                          </a:solidFill>
                          <a:effectLst/>
                        </a:rPr>
                        <a:t>has</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He </a:t>
                      </a:r>
                      <a:r>
                        <a:rPr lang="en-US" sz="1600" b="1">
                          <a:solidFill>
                            <a:srgbClr val="129B50"/>
                          </a:solidFill>
                          <a:effectLst/>
                        </a:rPr>
                        <a:t>has</a:t>
                      </a:r>
                      <a:r>
                        <a:rPr lang="en-US" sz="1600">
                          <a:effectLst/>
                        </a:rPr>
                        <a:t> </a:t>
                      </a:r>
                      <a:r>
                        <a:rPr lang="en-US" sz="1600" b="1">
                          <a:solidFill>
                            <a:srgbClr val="CD4B3C"/>
                          </a:solidFill>
                          <a:effectLst/>
                        </a:rPr>
                        <a:t>not</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sz="1600" b="1">
                          <a:solidFill>
                            <a:srgbClr val="129B50"/>
                          </a:solidFill>
                          <a:effectLst/>
                        </a:rPr>
                        <a:t>Has</a:t>
                      </a:r>
                      <a:r>
                        <a:rPr lang="en-US" sz="1600">
                          <a:effectLst/>
                        </a:rPr>
                        <a:t> he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r>
              <a:tr h="1052512">
                <a:tc>
                  <a:txBody>
                    <a:bodyPr/>
                    <a:lstStyle/>
                    <a:p>
                      <a:pPr algn="l"/>
                      <a:r>
                        <a:rPr lang="en-US" sz="1600">
                          <a:effectLst/>
                        </a:rPr>
                        <a:t>we, you, they</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They </a:t>
                      </a:r>
                      <a:r>
                        <a:rPr lang="en-US" sz="1600" b="1">
                          <a:solidFill>
                            <a:srgbClr val="129B50"/>
                          </a:solidFill>
                          <a:effectLst/>
                        </a:rPr>
                        <a:t>have</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c>
                  <a:txBody>
                    <a:bodyPr/>
                    <a:lstStyle/>
                    <a:p>
                      <a:pPr algn="l"/>
                      <a:r>
                        <a:rPr lang="en-US" sz="1600">
                          <a:effectLst/>
                        </a:rPr>
                        <a:t>They </a:t>
                      </a:r>
                      <a:r>
                        <a:rPr lang="en-US" sz="1600" b="1">
                          <a:solidFill>
                            <a:srgbClr val="129B50"/>
                          </a:solidFill>
                          <a:effectLst/>
                        </a:rPr>
                        <a:t>have</a:t>
                      </a:r>
                      <a:r>
                        <a:rPr lang="en-US" sz="1600">
                          <a:effectLst/>
                        </a:rPr>
                        <a:t> </a:t>
                      </a:r>
                      <a:r>
                        <a:rPr lang="en-US" sz="1600" b="1">
                          <a:solidFill>
                            <a:srgbClr val="CD4B3C"/>
                          </a:solidFill>
                          <a:effectLst/>
                        </a:rPr>
                        <a:t>not</a:t>
                      </a:r>
                      <a:r>
                        <a:rPr lang="en-US" sz="1600">
                          <a:effectLst/>
                        </a:rPr>
                        <a:t> </a:t>
                      </a:r>
                      <a:r>
                        <a:rPr lang="en-US" sz="1600" b="1">
                          <a:solidFill>
                            <a:srgbClr val="55A5D2"/>
                          </a:solidFill>
                          <a:effectLst/>
                        </a:rPr>
                        <a:t>been</a:t>
                      </a:r>
                      <a:r>
                        <a:rPr lang="en-US" sz="160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c>
                  <a:txBody>
                    <a:bodyPr/>
                    <a:lstStyle/>
                    <a:p>
                      <a:pPr algn="l"/>
                      <a:r>
                        <a:rPr lang="en-US" sz="1600" b="1" dirty="0">
                          <a:solidFill>
                            <a:srgbClr val="129B50"/>
                          </a:solidFill>
                          <a:effectLst/>
                        </a:rPr>
                        <a:t>Have </a:t>
                      </a:r>
                      <a:r>
                        <a:rPr lang="en-US" sz="1600" dirty="0">
                          <a:effectLst/>
                        </a:rPr>
                        <a:t>they </a:t>
                      </a:r>
                      <a:r>
                        <a:rPr lang="en-US" sz="1600" b="1" dirty="0">
                          <a:solidFill>
                            <a:srgbClr val="55A5D2"/>
                          </a:solidFill>
                          <a:effectLst/>
                        </a:rPr>
                        <a:t>been</a:t>
                      </a:r>
                      <a:r>
                        <a:rPr lang="en-US" sz="1600" dirty="0">
                          <a:effectLst/>
                        </a:rPr>
                        <a:t> to Canada?</a:t>
                      </a:r>
                    </a:p>
                  </a:txBody>
                  <a:tcPr marL="80962" marR="80962" marT="40481" marB="40481"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696030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855" y="83127"/>
            <a:ext cx="9006147" cy="923637"/>
          </a:xfrm>
        </p:spPr>
        <p:txBody>
          <a:bodyPr/>
          <a:lstStyle/>
          <a:p>
            <a:r>
              <a:rPr lang="en-US" dirty="0"/>
              <a:t>A Great Year</a:t>
            </a:r>
          </a:p>
        </p:txBody>
      </p:sp>
      <p:sp>
        <p:nvSpPr>
          <p:cNvPr id="3" name="Content Placeholder 2"/>
          <p:cNvSpPr>
            <a:spLocks noGrp="1"/>
          </p:cNvSpPr>
          <p:nvPr>
            <p:ph idx="1"/>
          </p:nvPr>
        </p:nvSpPr>
        <p:spPr>
          <a:xfrm>
            <a:off x="166255" y="1182255"/>
            <a:ext cx="10640290" cy="5569527"/>
          </a:xfrm>
        </p:spPr>
        <p:txBody>
          <a:bodyPr/>
          <a:lstStyle/>
          <a:p>
            <a:pPr marL="0" indent="0">
              <a:buNone/>
            </a:pPr>
            <a:endParaRPr lang="en-US" dirty="0" smtClean="0"/>
          </a:p>
          <a:p>
            <a:pPr marL="0" indent="0">
              <a:buNone/>
            </a:pPr>
            <a:r>
              <a:rPr lang="en-US" dirty="0" smtClean="0"/>
              <a:t>This </a:t>
            </a:r>
            <a:r>
              <a:rPr lang="en-US" dirty="0"/>
              <a:t>year </a:t>
            </a:r>
            <a:r>
              <a:rPr lang="en-US" dirty="0">
                <a:solidFill>
                  <a:srgbClr val="FF0000"/>
                </a:solidFill>
              </a:rPr>
              <a:t>has been </a:t>
            </a:r>
            <a:r>
              <a:rPr lang="en-US" dirty="0"/>
              <a:t>very special for Emily. She </a:t>
            </a:r>
            <a:r>
              <a:rPr lang="en-US" dirty="0">
                <a:solidFill>
                  <a:srgbClr val="FF0000"/>
                </a:solidFill>
              </a:rPr>
              <a:t>has learned </a:t>
            </a:r>
            <a:r>
              <a:rPr lang="en-US" dirty="0"/>
              <a:t>many new things. In school, she </a:t>
            </a:r>
            <a:r>
              <a:rPr lang="en-US" dirty="0">
                <a:solidFill>
                  <a:srgbClr val="FF0000"/>
                </a:solidFill>
              </a:rPr>
              <a:t>has studied</a:t>
            </a:r>
            <a:r>
              <a:rPr lang="en-US" dirty="0"/>
              <a:t> math and science, and she </a:t>
            </a:r>
            <a:r>
              <a:rPr lang="en-US" dirty="0">
                <a:solidFill>
                  <a:srgbClr val="FF0000"/>
                </a:solidFill>
              </a:rPr>
              <a:t>has enjoyed </a:t>
            </a:r>
            <a:r>
              <a:rPr lang="en-US" dirty="0"/>
              <a:t>her art classes the most.</a:t>
            </a:r>
          </a:p>
          <a:p>
            <a:pPr marL="0" indent="0">
              <a:buNone/>
            </a:pPr>
            <a:endParaRPr lang="en-US" dirty="0" smtClean="0"/>
          </a:p>
          <a:p>
            <a:pPr marL="0" indent="0">
              <a:buNone/>
            </a:pPr>
            <a:r>
              <a:rPr lang="en-US" dirty="0" smtClean="0"/>
              <a:t>Emily </a:t>
            </a:r>
            <a:r>
              <a:rPr lang="en-US" dirty="0">
                <a:solidFill>
                  <a:srgbClr val="FF0000"/>
                </a:solidFill>
              </a:rPr>
              <a:t>has made </a:t>
            </a:r>
            <a:r>
              <a:rPr lang="en-US" dirty="0"/>
              <a:t>new friends. They </a:t>
            </a:r>
            <a:r>
              <a:rPr lang="en-US" dirty="0">
                <a:solidFill>
                  <a:srgbClr val="FF0000"/>
                </a:solidFill>
              </a:rPr>
              <a:t>have played </a:t>
            </a:r>
            <a:r>
              <a:rPr lang="en-US" dirty="0"/>
              <a:t>together during recess and shared their favorite games. They </a:t>
            </a:r>
            <a:r>
              <a:rPr lang="en-US" dirty="0">
                <a:solidFill>
                  <a:srgbClr val="FF0000"/>
                </a:solidFill>
              </a:rPr>
              <a:t>have laughed </a:t>
            </a:r>
            <a:r>
              <a:rPr lang="en-US" dirty="0"/>
              <a:t>a lot and created happy memories.</a:t>
            </a:r>
          </a:p>
          <a:p>
            <a:pPr marL="0" indent="0">
              <a:buNone/>
            </a:pPr>
            <a:endParaRPr lang="en-US" dirty="0" smtClean="0"/>
          </a:p>
          <a:p>
            <a:pPr marL="0" indent="0">
              <a:buNone/>
            </a:pPr>
            <a:r>
              <a:rPr lang="en-US" dirty="0" smtClean="0"/>
              <a:t>At </a:t>
            </a:r>
            <a:r>
              <a:rPr lang="en-US" dirty="0"/>
              <a:t>home, Emily </a:t>
            </a:r>
            <a:r>
              <a:rPr lang="en-US" dirty="0">
                <a:solidFill>
                  <a:srgbClr val="FF0000"/>
                </a:solidFill>
              </a:rPr>
              <a:t>has helped </a:t>
            </a:r>
            <a:r>
              <a:rPr lang="en-US" dirty="0"/>
              <a:t>her parents with chores. She </a:t>
            </a:r>
            <a:r>
              <a:rPr lang="en-US" dirty="0">
                <a:solidFill>
                  <a:srgbClr val="FF0000"/>
                </a:solidFill>
              </a:rPr>
              <a:t>has cleaned </a:t>
            </a:r>
            <a:r>
              <a:rPr lang="en-US" dirty="0"/>
              <a:t>her room and </a:t>
            </a:r>
            <a:r>
              <a:rPr lang="en-US" dirty="0">
                <a:solidFill>
                  <a:srgbClr val="FF0000"/>
                </a:solidFill>
              </a:rPr>
              <a:t>has helped </a:t>
            </a:r>
            <a:r>
              <a:rPr lang="en-US" dirty="0"/>
              <a:t>in the garden. Her garden has beautiful flowers, and she is proud of it.</a:t>
            </a:r>
          </a:p>
          <a:p>
            <a:pPr marL="0" indent="0">
              <a:buNone/>
            </a:pPr>
            <a:endParaRPr lang="en-US" dirty="0" smtClean="0"/>
          </a:p>
          <a:p>
            <a:pPr marL="0" indent="0">
              <a:buNone/>
            </a:pPr>
            <a:r>
              <a:rPr lang="en-US" dirty="0" smtClean="0"/>
              <a:t>This </a:t>
            </a:r>
            <a:r>
              <a:rPr lang="en-US" dirty="0"/>
              <a:t>year, Emily </a:t>
            </a:r>
            <a:r>
              <a:rPr lang="en-US" dirty="0">
                <a:solidFill>
                  <a:srgbClr val="FF0000"/>
                </a:solidFill>
              </a:rPr>
              <a:t>has also traveled </a:t>
            </a:r>
            <a:r>
              <a:rPr lang="en-US" dirty="0"/>
              <a:t>to new places. She </a:t>
            </a:r>
            <a:r>
              <a:rPr lang="en-US" dirty="0">
                <a:solidFill>
                  <a:srgbClr val="FF0000"/>
                </a:solidFill>
              </a:rPr>
              <a:t>has visited </a:t>
            </a:r>
            <a:r>
              <a:rPr lang="en-US" dirty="0"/>
              <a:t>her grandparents and has seen a fun amusement park. Each trip </a:t>
            </a:r>
            <a:r>
              <a:rPr lang="en-US" dirty="0">
                <a:solidFill>
                  <a:srgbClr val="FF0000"/>
                </a:solidFill>
              </a:rPr>
              <a:t>has been </a:t>
            </a:r>
            <a:r>
              <a:rPr lang="en-US" dirty="0"/>
              <a:t>an adventure.</a:t>
            </a:r>
          </a:p>
          <a:p>
            <a:pPr marL="0" indent="0">
              <a:buNone/>
            </a:pPr>
            <a:endParaRPr lang="en-US" dirty="0" smtClean="0"/>
          </a:p>
          <a:p>
            <a:pPr marL="0" indent="0">
              <a:buNone/>
            </a:pPr>
            <a:r>
              <a:rPr lang="en-US" dirty="0" smtClean="0"/>
              <a:t>Overall</a:t>
            </a:r>
            <a:r>
              <a:rPr lang="en-US" dirty="0"/>
              <a:t>, this year </a:t>
            </a:r>
            <a:r>
              <a:rPr lang="en-US" dirty="0">
                <a:solidFill>
                  <a:srgbClr val="FF0000"/>
                </a:solidFill>
              </a:rPr>
              <a:t>has been </a:t>
            </a:r>
            <a:r>
              <a:rPr lang="en-US" dirty="0"/>
              <a:t>full of joy and learning for Emily. She is excited to see what the next year will bring!</a:t>
            </a:r>
          </a:p>
          <a:p>
            <a:pPr marL="0" indent="0">
              <a:buNone/>
            </a:pPr>
            <a:endParaRPr lang="en-US" dirty="0"/>
          </a:p>
        </p:txBody>
      </p:sp>
    </p:spTree>
    <p:extLst>
      <p:ext uri="{BB962C8B-B14F-4D97-AF65-F5344CB8AC3E}">
        <p14:creationId xmlns:p14="http://schemas.microsoft.com/office/powerpoint/2010/main" val="2099107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745" y="0"/>
            <a:ext cx="8932257" cy="914400"/>
          </a:xfrm>
        </p:spPr>
        <p:txBody>
          <a:bodyPr/>
          <a:lstStyle/>
          <a:p>
            <a:r>
              <a:rPr lang="en-US" dirty="0"/>
              <a:t>A Successful Year as an Agronomist</a:t>
            </a:r>
          </a:p>
        </p:txBody>
      </p:sp>
      <p:sp>
        <p:nvSpPr>
          <p:cNvPr id="3" name="Content Placeholder 2"/>
          <p:cNvSpPr>
            <a:spLocks noGrp="1"/>
          </p:cNvSpPr>
          <p:nvPr>
            <p:ph idx="1"/>
          </p:nvPr>
        </p:nvSpPr>
        <p:spPr>
          <a:xfrm>
            <a:off x="110836" y="720437"/>
            <a:ext cx="10908146" cy="6049818"/>
          </a:xfrm>
        </p:spPr>
        <p:txBody>
          <a:bodyPr/>
          <a:lstStyle/>
          <a:p>
            <a:pPr marL="0" indent="0">
              <a:buNone/>
            </a:pPr>
            <a:endParaRPr lang="en-US" dirty="0" smtClean="0"/>
          </a:p>
          <a:p>
            <a:pPr marL="0" indent="0">
              <a:buNone/>
            </a:pPr>
            <a:r>
              <a:rPr lang="en-US" dirty="0" smtClean="0"/>
              <a:t>This </a:t>
            </a:r>
            <a:r>
              <a:rPr lang="en-US" dirty="0"/>
              <a:t>year has been significant for Mark, an agronomist. He has worked on many exciting projects that help farmers improve their crops. Mark has tested new seeds and has shared his findings with the farming community.</a:t>
            </a:r>
          </a:p>
          <a:p>
            <a:pPr marL="0" indent="0">
              <a:buNone/>
            </a:pPr>
            <a:endParaRPr lang="en-US" dirty="0" smtClean="0"/>
          </a:p>
          <a:p>
            <a:pPr marL="0" indent="0">
              <a:buNone/>
            </a:pPr>
            <a:r>
              <a:rPr lang="en-US" dirty="0" smtClean="0"/>
              <a:t>He </a:t>
            </a:r>
            <a:r>
              <a:rPr lang="en-US" dirty="0"/>
              <a:t>has also organized workshops in local towns. During these workshops, he has taught farmers about sustainable practices. Many farmers have learned how to use less water and reduce chemicals in their fields.</a:t>
            </a:r>
          </a:p>
          <a:p>
            <a:pPr marL="0" indent="0">
              <a:buNone/>
            </a:pPr>
            <a:endParaRPr lang="en-US" dirty="0" smtClean="0"/>
          </a:p>
          <a:p>
            <a:pPr marL="0" indent="0">
              <a:buNone/>
            </a:pPr>
            <a:r>
              <a:rPr lang="en-US" dirty="0" smtClean="0"/>
              <a:t>Mark </a:t>
            </a:r>
            <a:r>
              <a:rPr lang="en-US" dirty="0"/>
              <a:t>has visited several farms this year. He has seen how farmers have applied his advice, and he is happy to see their crops growing healthier. The farmers have thanked him for his support and guidance.</a:t>
            </a:r>
          </a:p>
          <a:p>
            <a:pPr marL="0" indent="0">
              <a:buNone/>
            </a:pPr>
            <a:endParaRPr lang="en-US" dirty="0" smtClean="0"/>
          </a:p>
          <a:p>
            <a:pPr marL="0" indent="0">
              <a:buNone/>
            </a:pPr>
            <a:r>
              <a:rPr lang="en-US" dirty="0" smtClean="0"/>
              <a:t>In </a:t>
            </a:r>
            <a:r>
              <a:rPr lang="en-US" dirty="0"/>
              <a:t>addition to his work, Mark has read many research articles. He has kept up with the latest developments in agriculture, which has helped him improve his skills.</a:t>
            </a:r>
          </a:p>
          <a:p>
            <a:pPr marL="0" indent="0">
              <a:buNone/>
            </a:pPr>
            <a:endParaRPr lang="en-US" dirty="0" smtClean="0"/>
          </a:p>
          <a:p>
            <a:pPr marL="0" indent="0">
              <a:buNone/>
            </a:pPr>
            <a:r>
              <a:rPr lang="en-US" dirty="0" smtClean="0"/>
              <a:t>Overall</a:t>
            </a:r>
            <a:r>
              <a:rPr lang="en-US" dirty="0"/>
              <a:t>, this year has been fulfilling for Mark. He feels proud of his work and is excited to continue helping farmers in the future.</a:t>
            </a:r>
          </a:p>
          <a:p>
            <a:pPr marL="0" indent="0">
              <a:buNone/>
            </a:pPr>
            <a:endParaRPr lang="en-US" dirty="0"/>
          </a:p>
        </p:txBody>
      </p:sp>
    </p:spTree>
    <p:extLst>
      <p:ext uri="{BB962C8B-B14F-4D97-AF65-F5344CB8AC3E}">
        <p14:creationId xmlns:p14="http://schemas.microsoft.com/office/powerpoint/2010/main" val="2313078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21920"/>
            <a:ext cx="8596668" cy="1005840"/>
          </a:xfrm>
        </p:spPr>
        <p:txBody>
          <a:bodyPr/>
          <a:lstStyle/>
          <a:p>
            <a:r>
              <a:rPr lang="en-US" b="1" dirty="0"/>
              <a:t>4. </a:t>
            </a:r>
            <a:r>
              <a:rPr lang="en-US" b="1" dirty="0" smtClean="0"/>
              <a:t>”</a:t>
            </a:r>
            <a:r>
              <a:rPr lang="en-US" b="1" i="1" dirty="0" smtClean="0"/>
              <a:t>Be”</a:t>
            </a:r>
            <a:r>
              <a:rPr lang="en-US" b="1" dirty="0"/>
              <a:t> in the will-future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89643365"/>
              </p:ext>
            </p:extLst>
          </p:nvPr>
        </p:nvGraphicFramePr>
        <p:xfrm>
          <a:off x="142240" y="1432558"/>
          <a:ext cx="11521440" cy="4125937"/>
        </p:xfrm>
        <a:graphic>
          <a:graphicData uri="http://schemas.openxmlformats.org/drawingml/2006/table">
            <a:tbl>
              <a:tblPr/>
              <a:tblGrid>
                <a:gridCol w="2880360"/>
                <a:gridCol w="2880360"/>
                <a:gridCol w="2880360"/>
                <a:gridCol w="2880360"/>
              </a:tblGrid>
              <a:tr h="599111">
                <a:tc>
                  <a:txBody>
                    <a:bodyPr/>
                    <a:lstStyle/>
                    <a:p>
                      <a:pPr algn="l"/>
                      <a:r>
                        <a:rPr lang="en-US" dirty="0">
                          <a:solidFill>
                            <a:srgbClr val="C00000"/>
                          </a:solidFill>
                          <a:effectLst/>
                        </a:rPr>
                        <a:t>Pronouns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c>
                  <a:txBody>
                    <a:bodyPr/>
                    <a:lstStyle/>
                    <a:p>
                      <a:pPr algn="l"/>
                      <a:r>
                        <a:rPr lang="en-US" dirty="0">
                          <a:solidFill>
                            <a:srgbClr val="C00000"/>
                          </a:solidFill>
                          <a:effectLst/>
                        </a:rPr>
                        <a:t>Affirmative sentences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c>
                  <a:txBody>
                    <a:bodyPr/>
                    <a:lstStyle/>
                    <a:p>
                      <a:pPr algn="l"/>
                      <a:r>
                        <a:rPr lang="en-US">
                          <a:solidFill>
                            <a:srgbClr val="C00000"/>
                          </a:solidFill>
                          <a:effectLst/>
                        </a:rPr>
                        <a:t>Negative sentences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c>
                  <a:txBody>
                    <a:bodyPr/>
                    <a:lstStyle/>
                    <a:p>
                      <a:pPr algn="l"/>
                      <a:r>
                        <a:rPr lang="en-US" dirty="0">
                          <a:solidFill>
                            <a:srgbClr val="C00000"/>
                          </a:solidFill>
                          <a:effectLst/>
                        </a:rPr>
                        <a:t>Questions</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9F6EB"/>
                    </a:solidFill>
                  </a:tcPr>
                </a:tc>
              </a:tr>
              <a:tr h="1048444">
                <a:tc>
                  <a:txBody>
                    <a:bodyPr/>
                    <a:lstStyle/>
                    <a:p>
                      <a:pPr algn="l"/>
                      <a:r>
                        <a:rPr lang="en-US" dirty="0" smtClean="0">
                          <a:effectLst/>
                        </a:rPr>
                        <a:t>I</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b="0" dirty="0" smtClean="0">
                          <a:solidFill>
                            <a:schemeClr val="tx1"/>
                          </a:solidFill>
                          <a:effectLst/>
                        </a:rPr>
                        <a:t>I</a:t>
                      </a:r>
                      <a:r>
                        <a:rPr lang="en-US" b="0" baseline="0" dirty="0" smtClean="0">
                          <a:solidFill>
                            <a:schemeClr val="tx1"/>
                          </a:solidFill>
                          <a:effectLst/>
                        </a:rPr>
                        <a:t> </a:t>
                      </a:r>
                      <a:r>
                        <a:rPr lang="en-US" b="1" dirty="0" smtClean="0">
                          <a:solidFill>
                            <a:srgbClr val="129B50"/>
                          </a:solidFill>
                          <a:effectLst/>
                        </a:rPr>
                        <a:t>will/shall </a:t>
                      </a:r>
                      <a:r>
                        <a:rPr lang="en-US" dirty="0">
                          <a:effectLst/>
                        </a:rPr>
                        <a:t> </a:t>
                      </a:r>
                      <a:r>
                        <a:rPr lang="en-US" b="1" dirty="0">
                          <a:solidFill>
                            <a:srgbClr val="55A5D2"/>
                          </a:solidFill>
                          <a:effectLst/>
                        </a:rPr>
                        <a:t>be</a:t>
                      </a:r>
                      <a:r>
                        <a:rPr lang="en-US" dirty="0">
                          <a:effectLst/>
                        </a:rPr>
                        <a:t> in Miami.</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I</a:t>
                      </a:r>
                      <a:r>
                        <a:rPr lang="en-US" dirty="0">
                          <a:effectLst/>
                        </a:rPr>
                        <a:t> </a:t>
                      </a:r>
                      <a:r>
                        <a:rPr lang="en-US" b="1" dirty="0" smtClean="0">
                          <a:solidFill>
                            <a:srgbClr val="129B50"/>
                          </a:solidFill>
                          <a:effectLst/>
                        </a:rPr>
                        <a:t>will/shall</a:t>
                      </a:r>
                      <a:r>
                        <a:rPr lang="en-US" dirty="0">
                          <a:effectLst/>
                        </a:rPr>
                        <a:t> </a:t>
                      </a:r>
                      <a:r>
                        <a:rPr lang="en-US" b="1" dirty="0">
                          <a:solidFill>
                            <a:srgbClr val="CD4B3C"/>
                          </a:solidFill>
                          <a:effectLst/>
                        </a:rPr>
                        <a:t>not</a:t>
                      </a:r>
                      <a:r>
                        <a:rPr lang="en-US" dirty="0">
                          <a:effectLst/>
                        </a:rPr>
                        <a:t> </a:t>
                      </a:r>
                      <a:r>
                        <a:rPr lang="en-US" b="1" dirty="0">
                          <a:solidFill>
                            <a:srgbClr val="55A5D2"/>
                          </a:solidFill>
                          <a:effectLst/>
                        </a:rPr>
                        <a:t>be</a:t>
                      </a:r>
                      <a:r>
                        <a:rPr lang="en-US" dirty="0">
                          <a:effectLst/>
                        </a:rPr>
                        <a:t> in Miami.</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b="1" dirty="0" smtClean="0">
                          <a:solidFill>
                            <a:srgbClr val="129B50"/>
                          </a:solidFill>
                          <a:effectLst/>
                        </a:rPr>
                        <a:t>Will/shall I </a:t>
                      </a:r>
                      <a:r>
                        <a:rPr lang="en-US" dirty="0">
                          <a:effectLst/>
                        </a:rPr>
                        <a:t> </a:t>
                      </a:r>
                      <a:r>
                        <a:rPr lang="en-US" b="1" dirty="0">
                          <a:solidFill>
                            <a:srgbClr val="55A5D2"/>
                          </a:solidFill>
                          <a:effectLst/>
                        </a:rPr>
                        <a:t>be</a:t>
                      </a:r>
                      <a:r>
                        <a:rPr lang="en-US" dirty="0">
                          <a:effectLst/>
                        </a:rPr>
                        <a:t> in Miami?</a:t>
                      </a: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r>
              <a:tr h="599111">
                <a:tc>
                  <a:txBody>
                    <a:bodyPr/>
                    <a:lstStyle/>
                    <a:p>
                      <a:pPr algn="l"/>
                      <a:r>
                        <a:rPr lang="en-US" dirty="0" smtClean="0">
                          <a:effectLst/>
                        </a:rPr>
                        <a:t>He/she/it</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 be in Nairobi</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a:t>
                      </a:r>
                      <a:r>
                        <a:rPr lang="en-US" baseline="0" dirty="0" smtClean="0">
                          <a:effectLst/>
                        </a:rPr>
                        <a:t> not be in Kampala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 he/she/it</a:t>
                      </a:r>
                      <a:r>
                        <a:rPr lang="en-US" baseline="0" dirty="0" smtClean="0">
                          <a:effectLst/>
                        </a:rPr>
                        <a:t> be in Kampala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r>
              <a:tr h="599111">
                <a:tc>
                  <a:txBody>
                    <a:bodyPr/>
                    <a:lstStyle/>
                    <a:p>
                      <a:pPr algn="l"/>
                      <a:r>
                        <a:rPr lang="en-US" dirty="0" smtClean="0">
                          <a:effectLst/>
                        </a:rPr>
                        <a:t>You</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 be in America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 not be in America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a:t>
                      </a:r>
                      <a:r>
                        <a:rPr lang="en-US" baseline="0" dirty="0" smtClean="0">
                          <a:effectLst/>
                        </a:rPr>
                        <a:t> you be in America.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r>
              <a:tr h="599111">
                <a:tc>
                  <a:txBody>
                    <a:bodyPr/>
                    <a:lstStyle/>
                    <a:p>
                      <a:pPr algn="l"/>
                      <a:r>
                        <a:rPr lang="en-US" dirty="0" smtClean="0">
                          <a:effectLst/>
                        </a:rPr>
                        <a:t>We</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Will/shall</a:t>
                      </a:r>
                      <a:r>
                        <a:rPr lang="en-US" baseline="0" dirty="0" smtClean="0">
                          <a:effectLst/>
                        </a:rPr>
                        <a:t> be in Mexico</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Will/shall not be in Mexico</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Will/shall we be in Mexico</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6350" cap="flat" cmpd="sng" algn="ctr">
                      <a:solidFill>
                        <a:srgbClr val="EBCF81"/>
                      </a:solidFill>
                      <a:prstDash val="solid"/>
                      <a:round/>
                      <a:headEnd type="none" w="med" len="med"/>
                      <a:tailEnd type="none" w="med" len="med"/>
                    </a:lnB>
                    <a:solidFill>
                      <a:srgbClr val="FFFFFF"/>
                    </a:solidFill>
                  </a:tcPr>
                </a:tc>
              </a:tr>
              <a:tr h="599111">
                <a:tc>
                  <a:txBody>
                    <a:bodyPr/>
                    <a:lstStyle/>
                    <a:p>
                      <a:pPr algn="l"/>
                      <a:r>
                        <a:rPr lang="en-US" dirty="0" smtClean="0">
                          <a:effectLst/>
                        </a:rPr>
                        <a:t>They</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 be in India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 not be in India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c>
                  <a:txBody>
                    <a:bodyPr/>
                    <a:lstStyle/>
                    <a:p>
                      <a:pPr algn="l"/>
                      <a:r>
                        <a:rPr lang="en-US" dirty="0" smtClean="0">
                          <a:effectLst/>
                        </a:rPr>
                        <a:t>Will they be in India</a:t>
                      </a:r>
                      <a:endParaRPr lang="en-US" dirty="0">
                        <a:effectLst/>
                      </a:endParaRPr>
                    </a:p>
                  </a:txBody>
                  <a:tcPr anchor="ctr">
                    <a:lnL w="6350" cap="flat" cmpd="sng" algn="ctr">
                      <a:solidFill>
                        <a:srgbClr val="F0E9D1"/>
                      </a:solidFill>
                      <a:prstDash val="solid"/>
                      <a:round/>
                      <a:headEnd type="none" w="med" len="med"/>
                      <a:tailEnd type="none" w="med" len="med"/>
                    </a:lnL>
                    <a:lnR w="6350" cap="flat" cmpd="sng" algn="ctr">
                      <a:solidFill>
                        <a:srgbClr val="F0E9D1"/>
                      </a:solidFill>
                      <a:prstDash val="solid"/>
                      <a:round/>
                      <a:headEnd type="none" w="med" len="med"/>
                      <a:tailEnd type="none" w="med" len="med"/>
                    </a:lnR>
                    <a:lnT w="6350" cap="flat" cmpd="sng" algn="ctr">
                      <a:solidFill>
                        <a:srgbClr val="EBCF81"/>
                      </a:solidFill>
                      <a:prstDash val="solid"/>
                      <a:round/>
                      <a:headEnd type="none" w="med" len="med"/>
                      <a:tailEnd type="none" w="med" len="med"/>
                    </a:lnT>
                    <a:lnB w="19050" cap="flat" cmpd="sng" algn="ctr">
                      <a:solidFill>
                        <a:srgbClr val="EBCF8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235533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34" y="230909"/>
            <a:ext cx="8596668" cy="858982"/>
          </a:xfrm>
        </p:spPr>
        <p:txBody>
          <a:bodyPr/>
          <a:lstStyle/>
          <a:p>
            <a:r>
              <a:rPr lang="en-US" dirty="0"/>
              <a:t>Talking About the Coming Weekend</a:t>
            </a:r>
          </a:p>
        </p:txBody>
      </p:sp>
      <p:sp>
        <p:nvSpPr>
          <p:cNvPr id="3" name="Content Placeholder 2"/>
          <p:cNvSpPr>
            <a:spLocks noGrp="1"/>
          </p:cNvSpPr>
          <p:nvPr>
            <p:ph idx="1"/>
          </p:nvPr>
        </p:nvSpPr>
        <p:spPr>
          <a:xfrm>
            <a:off x="83127" y="1089891"/>
            <a:ext cx="11222182" cy="5588000"/>
          </a:xfrm>
        </p:spPr>
        <p:txBody>
          <a:bodyPr/>
          <a:lstStyle/>
          <a:p>
            <a:pPr marL="0" indent="0">
              <a:buNone/>
            </a:pPr>
            <a:endParaRPr lang="en-US" dirty="0" smtClean="0"/>
          </a:p>
          <a:p>
            <a:pPr marL="0" indent="0">
              <a:buNone/>
            </a:pPr>
            <a:r>
              <a:rPr lang="en-US" dirty="0" smtClean="0"/>
              <a:t>This </a:t>
            </a:r>
            <a:r>
              <a:rPr lang="en-US" dirty="0"/>
              <a:t>weekend </a:t>
            </a:r>
            <a:r>
              <a:rPr lang="en-US" dirty="0">
                <a:solidFill>
                  <a:srgbClr val="FF0000"/>
                </a:solidFill>
              </a:rPr>
              <a:t>will be </a:t>
            </a:r>
            <a:r>
              <a:rPr lang="en-US" dirty="0"/>
              <a:t>special for </a:t>
            </a:r>
            <a:r>
              <a:rPr lang="en-US" dirty="0" err="1"/>
              <a:t>Aloys</a:t>
            </a:r>
            <a:r>
              <a:rPr lang="en-US" dirty="0"/>
              <a:t> and Christine. They will go to church on Sunday to sing and praise the Lord. The service </a:t>
            </a:r>
            <a:r>
              <a:rPr lang="en-US" dirty="0">
                <a:solidFill>
                  <a:srgbClr val="FF0000"/>
                </a:solidFill>
              </a:rPr>
              <a:t>will be </a:t>
            </a:r>
            <a:r>
              <a:rPr lang="en-US" dirty="0"/>
              <a:t>uplifting, and they will enjoy worshiping together with their friends and family.</a:t>
            </a:r>
          </a:p>
          <a:p>
            <a:endParaRPr lang="en-US" dirty="0" smtClean="0"/>
          </a:p>
          <a:p>
            <a:pPr marL="0" indent="0">
              <a:buNone/>
            </a:pPr>
            <a:r>
              <a:rPr lang="en-US" dirty="0" smtClean="0"/>
              <a:t>After </a:t>
            </a:r>
            <a:r>
              <a:rPr lang="en-US" dirty="0"/>
              <a:t>church, they will spend time with their family. They will have a big lunch with delicious food and share stories about their week. </a:t>
            </a:r>
            <a:r>
              <a:rPr lang="en-US" dirty="0" err="1"/>
              <a:t>Aloys</a:t>
            </a:r>
            <a:r>
              <a:rPr lang="en-US" dirty="0"/>
              <a:t> and Christine will play games and have fun together.</a:t>
            </a:r>
          </a:p>
          <a:p>
            <a:pPr marL="0" indent="0">
              <a:buNone/>
            </a:pPr>
            <a:endParaRPr lang="en-US" dirty="0" smtClean="0"/>
          </a:p>
          <a:p>
            <a:pPr marL="0" indent="0">
              <a:buNone/>
            </a:pPr>
            <a:r>
              <a:rPr lang="en-US" dirty="0" smtClean="0"/>
              <a:t>In </a:t>
            </a:r>
            <a:r>
              <a:rPr lang="en-US" dirty="0"/>
              <a:t>the afternoon, they might take a walk in the park or relax at home. It </a:t>
            </a:r>
            <a:r>
              <a:rPr lang="en-US" dirty="0">
                <a:solidFill>
                  <a:srgbClr val="FF0000"/>
                </a:solidFill>
              </a:rPr>
              <a:t>will be </a:t>
            </a:r>
            <a:r>
              <a:rPr lang="en-US" dirty="0"/>
              <a:t>a nice time to enjoy each other’s company.</a:t>
            </a:r>
          </a:p>
          <a:p>
            <a:endParaRPr lang="en-US" dirty="0" smtClean="0"/>
          </a:p>
          <a:p>
            <a:pPr marL="0" indent="0">
              <a:buNone/>
            </a:pPr>
            <a:r>
              <a:rPr lang="en-US" dirty="0" smtClean="0"/>
              <a:t>At </a:t>
            </a:r>
            <a:r>
              <a:rPr lang="en-US" dirty="0"/>
              <a:t>the end of the day, they will feel happy and grateful for the time spent together. It </a:t>
            </a:r>
            <a:r>
              <a:rPr lang="en-US" dirty="0">
                <a:solidFill>
                  <a:srgbClr val="FF0000"/>
                </a:solidFill>
              </a:rPr>
              <a:t>will be </a:t>
            </a:r>
            <a:r>
              <a:rPr lang="en-US" dirty="0"/>
              <a:t>a weekend filled with love, laughter, and joy as they celebrate their faith and family.</a:t>
            </a:r>
          </a:p>
          <a:p>
            <a:pPr marL="0" indent="0">
              <a:buNone/>
            </a:pPr>
            <a:endParaRPr lang="en-US" dirty="0"/>
          </a:p>
        </p:txBody>
      </p:sp>
    </p:spTree>
    <p:extLst>
      <p:ext uri="{BB962C8B-B14F-4D97-AF65-F5344CB8AC3E}">
        <p14:creationId xmlns:p14="http://schemas.microsoft.com/office/powerpoint/2010/main" val="1799180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09" y="212436"/>
            <a:ext cx="10187709" cy="775855"/>
          </a:xfrm>
        </p:spPr>
        <p:txBody>
          <a:bodyPr/>
          <a:lstStyle/>
          <a:p>
            <a:r>
              <a:rPr lang="en-US" dirty="0"/>
              <a:t>A Day at Work at the Health Center</a:t>
            </a:r>
          </a:p>
        </p:txBody>
      </p:sp>
      <p:sp>
        <p:nvSpPr>
          <p:cNvPr id="3" name="Content Placeholder 2"/>
          <p:cNvSpPr>
            <a:spLocks noGrp="1"/>
          </p:cNvSpPr>
          <p:nvPr>
            <p:ph idx="1"/>
          </p:nvPr>
        </p:nvSpPr>
        <p:spPr>
          <a:xfrm>
            <a:off x="129309" y="868218"/>
            <a:ext cx="11554691" cy="5855855"/>
          </a:xfrm>
          <a:solidFill>
            <a:schemeClr val="bg1"/>
          </a:solidFill>
        </p:spPr>
        <p:txBody>
          <a:bodyPr/>
          <a:lstStyle/>
          <a:p>
            <a:pPr marL="0" indent="0">
              <a:buNone/>
            </a:pPr>
            <a:r>
              <a:rPr lang="en-US" dirty="0" smtClean="0"/>
              <a:t>Next </a:t>
            </a:r>
            <a:r>
              <a:rPr lang="en-US" dirty="0"/>
              <a:t>Monday will be a busy day for </a:t>
            </a:r>
            <a:r>
              <a:rPr lang="en-US" dirty="0" err="1"/>
              <a:t>Aloys</a:t>
            </a:r>
            <a:r>
              <a:rPr lang="en-US" dirty="0"/>
              <a:t>, Christine, and Clementine at the health center. They will be excited to help patients and make a difference in their community.</a:t>
            </a:r>
          </a:p>
          <a:p>
            <a:pPr marL="0" indent="0">
              <a:buNone/>
            </a:pPr>
            <a:endParaRPr lang="en-US" dirty="0" smtClean="0"/>
          </a:p>
          <a:p>
            <a:pPr marL="0" indent="0">
              <a:buNone/>
            </a:pPr>
            <a:r>
              <a:rPr lang="en-US" dirty="0" smtClean="0"/>
              <a:t>In </a:t>
            </a:r>
            <a:r>
              <a:rPr lang="en-US" dirty="0"/>
              <a:t>the morning, they will have a team meeting to discuss the day’s schedule. </a:t>
            </a:r>
            <a:r>
              <a:rPr lang="en-US" dirty="0" err="1"/>
              <a:t>Aloys</a:t>
            </a:r>
            <a:r>
              <a:rPr lang="en-US" dirty="0"/>
              <a:t> will be responsible for checking in patients, while Christine will be in charge of organizing the files. Clementine will be assisting the nurse with patient care.</a:t>
            </a:r>
          </a:p>
          <a:p>
            <a:pPr marL="0" indent="0">
              <a:buNone/>
            </a:pPr>
            <a:r>
              <a:rPr lang="en-US" dirty="0"/>
              <a:t>Throughout the day, they will be meeting many people. </a:t>
            </a:r>
            <a:r>
              <a:rPr lang="en-US" dirty="0" err="1"/>
              <a:t>Aloys</a:t>
            </a:r>
            <a:r>
              <a:rPr lang="en-US" dirty="0"/>
              <a:t> will be welcoming patients with a smile, and Christine will be making sure everything is in order for each appointment. Clementine will be helping to take vital signs and providing comfort to those who need it.</a:t>
            </a:r>
          </a:p>
          <a:p>
            <a:pPr marL="0" indent="0">
              <a:buNone/>
            </a:pPr>
            <a:r>
              <a:rPr lang="en-US" dirty="0"/>
              <a:t>During lunch, they will take a break together. There will be sandwiches and salads, and they will share stories about their experiences at work.</a:t>
            </a:r>
          </a:p>
          <a:p>
            <a:pPr marL="0" indent="0">
              <a:buNone/>
            </a:pPr>
            <a:endParaRPr lang="en-US" dirty="0" smtClean="0"/>
          </a:p>
          <a:p>
            <a:pPr marL="0" indent="0">
              <a:buNone/>
            </a:pPr>
            <a:r>
              <a:rPr lang="en-US" dirty="0" smtClean="0"/>
              <a:t>In </a:t>
            </a:r>
            <a:r>
              <a:rPr lang="en-US" dirty="0"/>
              <a:t>the afternoon, they will continue their tasks, ensuring that everyone receives the care they need. By the end of the day, they will be feeling accomplished and proud of the support they provided.</a:t>
            </a:r>
          </a:p>
          <a:p>
            <a:pPr marL="0" indent="0">
              <a:buNone/>
            </a:pPr>
            <a:endParaRPr lang="en-US" dirty="0" smtClean="0"/>
          </a:p>
          <a:p>
            <a:pPr marL="0" indent="0">
              <a:buNone/>
            </a:pPr>
            <a:r>
              <a:rPr lang="en-US" dirty="0" smtClean="0"/>
              <a:t>As </a:t>
            </a:r>
            <a:r>
              <a:rPr lang="en-US" dirty="0"/>
              <a:t>they leave the health center, they will be reflecting on the positive impact they had on their patients and looking forward to another fulfilling day ahead.</a:t>
            </a:r>
          </a:p>
          <a:p>
            <a:pPr marL="0" indent="0">
              <a:buNone/>
            </a:pPr>
            <a:endParaRPr lang="en-US" dirty="0"/>
          </a:p>
        </p:txBody>
      </p:sp>
    </p:spTree>
    <p:extLst>
      <p:ext uri="{BB962C8B-B14F-4D97-AF65-F5344CB8AC3E}">
        <p14:creationId xmlns:p14="http://schemas.microsoft.com/office/powerpoint/2010/main" val="1361583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157018"/>
            <a:ext cx="9975273" cy="877455"/>
          </a:xfrm>
        </p:spPr>
        <p:txBody>
          <a:bodyPr/>
          <a:lstStyle/>
          <a:p>
            <a:r>
              <a:rPr lang="en-US" dirty="0" smtClean="0">
                <a:solidFill>
                  <a:srgbClr val="FF0000"/>
                </a:solidFill>
              </a:rPr>
              <a:t>SPEAKING AND READING EXERCISES</a:t>
            </a:r>
            <a:endParaRPr lang="en-US" dirty="0">
              <a:solidFill>
                <a:srgbClr val="FF0000"/>
              </a:solidFill>
            </a:endParaRPr>
          </a:p>
        </p:txBody>
      </p:sp>
      <p:sp>
        <p:nvSpPr>
          <p:cNvPr id="3" name="Content Placeholder 2"/>
          <p:cNvSpPr>
            <a:spLocks noGrp="1"/>
          </p:cNvSpPr>
          <p:nvPr>
            <p:ph idx="1"/>
          </p:nvPr>
        </p:nvSpPr>
        <p:spPr>
          <a:xfrm>
            <a:off x="101600" y="1182255"/>
            <a:ext cx="10510982" cy="5467926"/>
          </a:xfrm>
        </p:spPr>
        <p:txBody>
          <a:bodyPr/>
          <a:lstStyle/>
          <a:p>
            <a:pPr marL="0" indent="0">
              <a:buNone/>
            </a:pPr>
            <a:r>
              <a:rPr lang="en-US" dirty="0" smtClean="0"/>
              <a:t>QN1: Read the following words;</a:t>
            </a:r>
          </a:p>
          <a:p>
            <a:pPr>
              <a:buAutoNum type="alphaLcParenR"/>
            </a:pPr>
            <a:r>
              <a:rPr lang="en-US" dirty="0" smtClean="0"/>
              <a:t>Long ( </a:t>
            </a:r>
            <a:r>
              <a:rPr lang="en-US" dirty="0" err="1" smtClean="0"/>
              <a:t>ikintu</a:t>
            </a:r>
            <a:r>
              <a:rPr lang="en-US" dirty="0" smtClean="0"/>
              <a:t> </a:t>
            </a:r>
            <a:r>
              <a:rPr lang="en-US" dirty="0" err="1" smtClean="0"/>
              <a:t>kirekire</a:t>
            </a:r>
            <a:r>
              <a:rPr lang="en-US" dirty="0" smtClean="0"/>
              <a:t>):  </a:t>
            </a:r>
          </a:p>
          <a:p>
            <a:pPr>
              <a:buAutoNum type="alphaLcParenR"/>
            </a:pPr>
            <a:r>
              <a:rPr lang="en-US" dirty="0" smtClean="0"/>
              <a:t>Wrong ( </a:t>
            </a:r>
            <a:r>
              <a:rPr lang="en-US" dirty="0" err="1" smtClean="0"/>
              <a:t>ikintu</a:t>
            </a:r>
            <a:r>
              <a:rPr lang="en-US" dirty="0" smtClean="0"/>
              <a:t> </a:t>
            </a:r>
            <a:r>
              <a:rPr lang="en-US" dirty="0" err="1" smtClean="0"/>
              <a:t>kitarukuri</a:t>
            </a:r>
            <a:r>
              <a:rPr lang="en-US" dirty="0" smtClean="0"/>
              <a:t>/ </a:t>
            </a:r>
            <a:r>
              <a:rPr lang="en-US" dirty="0" err="1" smtClean="0"/>
              <a:t>ikinyoma</a:t>
            </a:r>
            <a:r>
              <a:rPr lang="en-US" dirty="0" smtClean="0"/>
              <a:t>): </a:t>
            </a:r>
          </a:p>
          <a:p>
            <a:pPr>
              <a:buAutoNum type="alphaLcParenR"/>
            </a:pPr>
            <a:r>
              <a:rPr lang="en-US" dirty="0" smtClean="0"/>
              <a:t>Light ( </a:t>
            </a:r>
            <a:r>
              <a:rPr lang="en-US" dirty="0" err="1" smtClean="0"/>
              <a:t>urumuri</a:t>
            </a:r>
            <a:r>
              <a:rPr lang="en-US" dirty="0" smtClean="0"/>
              <a:t>/</a:t>
            </a:r>
            <a:r>
              <a:rPr lang="en-US" dirty="0" err="1" smtClean="0"/>
              <a:t>umucyo</a:t>
            </a:r>
            <a:r>
              <a:rPr lang="en-US" dirty="0" smtClean="0"/>
              <a:t>):</a:t>
            </a:r>
          </a:p>
          <a:p>
            <a:pPr>
              <a:buAutoNum type="alphaLcParenR"/>
            </a:pPr>
            <a:r>
              <a:rPr lang="en-US" dirty="0" smtClean="0"/>
              <a:t> Right( </a:t>
            </a:r>
            <a:r>
              <a:rPr lang="en-US" dirty="0" err="1" smtClean="0"/>
              <a:t>ukuri</a:t>
            </a:r>
            <a:r>
              <a:rPr lang="en-US" dirty="0" smtClean="0"/>
              <a:t>):</a:t>
            </a:r>
          </a:p>
          <a:p>
            <a:pPr>
              <a:buAutoNum type="alphaLcParenR"/>
            </a:pPr>
            <a:r>
              <a:rPr lang="en-US" dirty="0" smtClean="0"/>
              <a:t> Write ( </a:t>
            </a:r>
            <a:r>
              <a:rPr lang="en-US" dirty="0" err="1" smtClean="0"/>
              <a:t>kwandika</a:t>
            </a:r>
            <a:r>
              <a:rPr lang="en-US" dirty="0" smtClean="0"/>
              <a:t>):</a:t>
            </a:r>
          </a:p>
          <a:p>
            <a:pPr>
              <a:buAutoNum type="alphaLcParenR"/>
            </a:pPr>
            <a:r>
              <a:rPr lang="en-US" dirty="0" smtClean="0"/>
              <a:t>Rice ( </a:t>
            </a:r>
            <a:r>
              <a:rPr lang="en-US" dirty="0" err="1" smtClean="0"/>
              <a:t>umuceri</a:t>
            </a:r>
            <a:r>
              <a:rPr lang="en-US" dirty="0" smtClean="0"/>
              <a:t>):</a:t>
            </a:r>
          </a:p>
          <a:p>
            <a:pPr>
              <a:buAutoNum type="alphaLcParenR"/>
            </a:pPr>
            <a:r>
              <a:rPr lang="en-US" dirty="0" smtClean="0"/>
              <a:t> Lice ( </a:t>
            </a:r>
            <a:r>
              <a:rPr lang="en-US" dirty="0" err="1" smtClean="0"/>
              <a:t>inda</a:t>
            </a:r>
            <a:r>
              <a:rPr lang="en-US" dirty="0" smtClean="0"/>
              <a:t> </a:t>
            </a:r>
            <a:r>
              <a:rPr lang="en-US" dirty="0" err="1" smtClean="0"/>
              <a:t>yo</a:t>
            </a:r>
            <a:r>
              <a:rPr lang="en-US" dirty="0" smtClean="0"/>
              <a:t> </a:t>
            </a:r>
            <a:r>
              <a:rPr lang="en-US" dirty="0" err="1" smtClean="0"/>
              <a:t>mumyenda</a:t>
            </a:r>
            <a:r>
              <a:rPr lang="en-US" dirty="0" smtClean="0"/>
              <a:t> </a:t>
            </a:r>
            <a:r>
              <a:rPr lang="en-US" dirty="0" err="1" smtClean="0"/>
              <a:t>irumana</a:t>
            </a:r>
            <a:r>
              <a:rPr lang="en-US" dirty="0" smtClean="0"/>
              <a:t>):</a:t>
            </a:r>
          </a:p>
          <a:p>
            <a:pPr>
              <a:buAutoNum type="alphaLcParenR"/>
            </a:pPr>
            <a:r>
              <a:rPr lang="en-US" dirty="0" smtClean="0"/>
              <a:t> Doubt( </a:t>
            </a:r>
            <a:r>
              <a:rPr lang="en-US" dirty="0" err="1" smtClean="0"/>
              <a:t>gushidikanya</a:t>
            </a:r>
            <a:r>
              <a:rPr lang="en-US" dirty="0" smtClean="0"/>
              <a:t>):</a:t>
            </a:r>
          </a:p>
          <a:p>
            <a:pPr>
              <a:buAutoNum type="alphaLcParenR"/>
            </a:pPr>
            <a:r>
              <a:rPr lang="en-US" dirty="0" smtClean="0"/>
              <a:t>Debt( </a:t>
            </a:r>
            <a:r>
              <a:rPr lang="en-US" dirty="0" err="1" smtClean="0"/>
              <a:t>ideni</a:t>
            </a:r>
            <a:r>
              <a:rPr lang="en-US" dirty="0" smtClean="0"/>
              <a:t>):</a:t>
            </a:r>
          </a:p>
          <a:p>
            <a:pPr>
              <a:buAutoNum type="alphaLcParenR"/>
            </a:pPr>
            <a:r>
              <a:rPr lang="en-US" dirty="0" smtClean="0"/>
              <a:t>Bag ( </a:t>
            </a:r>
            <a:r>
              <a:rPr lang="en-US" dirty="0" err="1" smtClean="0"/>
              <a:t>igikapu</a:t>
            </a:r>
            <a:r>
              <a:rPr lang="en-US" dirty="0" smtClean="0"/>
              <a:t>):</a:t>
            </a:r>
          </a:p>
          <a:p>
            <a:pPr marL="0" indent="0">
              <a:buNone/>
            </a:pPr>
            <a:r>
              <a:rPr lang="en-US" dirty="0" smtClean="0"/>
              <a:t>k) Bank ( </a:t>
            </a:r>
            <a:r>
              <a:rPr lang="en-US" dirty="0" err="1" smtClean="0"/>
              <a:t>aho</a:t>
            </a:r>
            <a:r>
              <a:rPr lang="en-US" dirty="0" smtClean="0"/>
              <a:t> </a:t>
            </a:r>
            <a:r>
              <a:rPr lang="en-US" dirty="0" err="1" smtClean="0"/>
              <a:t>babika</a:t>
            </a:r>
            <a:r>
              <a:rPr lang="en-US" dirty="0" smtClean="0"/>
              <a:t> </a:t>
            </a:r>
            <a:r>
              <a:rPr lang="en-US" dirty="0" err="1" smtClean="0"/>
              <a:t>amafaranga</a:t>
            </a:r>
            <a:r>
              <a:rPr lang="en-US" dirty="0" smtClean="0"/>
              <a:t> muri </a:t>
            </a:r>
            <a:r>
              <a:rPr lang="en-US" dirty="0" err="1" smtClean="0"/>
              <a:t>banke</a:t>
            </a:r>
            <a:r>
              <a:rPr lang="en-US" dirty="0" smtClean="0"/>
              <a:t>):</a:t>
            </a:r>
          </a:p>
          <a:p>
            <a:pPr marL="0" indent="0">
              <a:buNone/>
            </a:pPr>
            <a:r>
              <a:rPr lang="en-US" dirty="0" smtClean="0"/>
              <a:t>l) Back ( </a:t>
            </a:r>
            <a:r>
              <a:rPr lang="en-US" dirty="0" err="1" smtClean="0"/>
              <a:t>inyuma</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2836309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10836"/>
            <a:ext cx="8596668" cy="822037"/>
          </a:xfrm>
        </p:spPr>
        <p:txBody>
          <a:bodyPr>
            <a:normAutofit/>
          </a:bodyPr>
          <a:lstStyle/>
          <a:p>
            <a:r>
              <a:rPr lang="en-US" dirty="0" smtClean="0"/>
              <a:t>DEFINITION OF KEY WORDS</a:t>
            </a:r>
            <a:endParaRPr lang="en-US" dirty="0"/>
          </a:p>
        </p:txBody>
      </p:sp>
      <p:sp>
        <p:nvSpPr>
          <p:cNvPr id="4" name="Rectangle 1"/>
          <p:cNvSpPr>
            <a:spLocks noGrp="1" noChangeArrowheads="1"/>
          </p:cNvSpPr>
          <p:nvPr>
            <p:ph idx="1"/>
          </p:nvPr>
        </p:nvSpPr>
        <p:spPr bwMode="auto">
          <a:xfrm>
            <a:off x="381770" y="832054"/>
            <a:ext cx="1236716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Long</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Having a greater length than usual; not short ( </a:t>
            </a:r>
            <a:r>
              <a:rPr kumimoji="0" lang="en-US" altLang="en-US" sz="24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kigufi</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Wrong</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Incorrect or mistaken; not right.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Light</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The natural agent that</a:t>
            </a:r>
            <a:r>
              <a:rPr kumimoji="0" lang="en-US" altLang="en-US"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enable us to see</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things visible.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Right</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Correct or true; also refers to something that is morally or legally accepted.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Write</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To form letters, words, or symbols on a surface, typically with a pen, pencil, or keyboard.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Rice</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 type of grain that is commonly eaten as food.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Lice</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Small</a:t>
            </a:r>
            <a:r>
              <a:rPr kumimoji="0" lang="en-US" altLang="en-US"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insect </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often causing itching(</a:t>
            </a:r>
            <a:r>
              <a:rPr kumimoji="0" lang="en-US" altLang="en-US"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400" b="0" i="0" u="none" strike="noStrike" cap="none" normalizeH="0" dirty="0" err="1" smtClean="0">
                <a:ln>
                  <a:noFill/>
                </a:ln>
                <a:solidFill>
                  <a:schemeClr val="tx1"/>
                </a:solidFill>
                <a:effectLst/>
                <a:latin typeface="Times New Roman" panose="02020603050405020304" pitchFamily="18" charset="0"/>
                <a:cs typeface="Times New Roman" panose="02020603050405020304" pitchFamily="18" charset="0"/>
              </a:rPr>
              <a:t>kibabaza</a:t>
            </a:r>
            <a:r>
              <a:rPr kumimoji="0" lang="en-US" altLang="en-US"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400" b="0" i="0" u="none" strike="noStrike" cap="none" normalizeH="0" dirty="0" err="1" smtClean="0">
                <a:ln>
                  <a:noFill/>
                </a:ln>
                <a:solidFill>
                  <a:schemeClr val="tx1"/>
                </a:solidFill>
                <a:effectLst/>
                <a:latin typeface="Times New Roman" panose="02020603050405020304" pitchFamily="18" charset="0"/>
                <a:cs typeface="Times New Roman" panose="02020603050405020304" pitchFamily="18" charset="0"/>
              </a:rPr>
              <a:t>kwishimagura</a:t>
            </a:r>
            <a:r>
              <a:rPr kumimoji="0" lang="en-US" altLang="en-US"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Doubt</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 feeling of uncertainty ( </a:t>
            </a:r>
            <a:r>
              <a:rPr kumimoji="0" lang="en-US" altLang="en-US" sz="24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kitarukuri</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or lack of conviction (</a:t>
            </a:r>
            <a:r>
              <a:rPr kumimoji="0" lang="en-US" altLang="en-US" sz="24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gushidikany</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about something.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Debt</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Something, typically money, that is owed to another party.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Bag</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 flexible( </a:t>
            </a:r>
            <a:r>
              <a:rPr kumimoji="0" lang="en-US" altLang="en-US" sz="24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cyoroheje</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r>
              <a:rPr kumimoji="0" lang="en-US" altLang="en-US"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material </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used for carrying items ( </a:t>
            </a:r>
            <a:r>
              <a:rPr kumimoji="0" lang="en-US" altLang="en-US" sz="24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ibintu</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Bank</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 financial institution that accepts deposits from the public and provides loans.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Back</a:t>
            </a: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The rear part of the body; also refers to returning to a previous position.</a:t>
            </a:r>
          </a:p>
        </p:txBody>
      </p:sp>
    </p:spTree>
    <p:extLst>
      <p:ext uri="{BB962C8B-B14F-4D97-AF65-F5344CB8AC3E}">
        <p14:creationId xmlns:p14="http://schemas.microsoft.com/office/powerpoint/2010/main" val="4184502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0073" y="147782"/>
            <a:ext cx="10751127" cy="785091"/>
          </a:xfrm>
        </p:spPr>
        <p:txBody>
          <a:bodyPr/>
          <a:lstStyle/>
          <a:p>
            <a:r>
              <a:rPr lang="en-US" dirty="0">
                <a:solidFill>
                  <a:srgbClr val="00B050"/>
                </a:solidFill>
              </a:rPr>
              <a:t>Dialogue Between a Student and Teacher Mimi</a:t>
            </a:r>
          </a:p>
        </p:txBody>
      </p:sp>
      <p:sp>
        <p:nvSpPr>
          <p:cNvPr id="3" name="Content Placeholder 2"/>
          <p:cNvSpPr>
            <a:spLocks noGrp="1"/>
          </p:cNvSpPr>
          <p:nvPr>
            <p:ph idx="1"/>
          </p:nvPr>
        </p:nvSpPr>
        <p:spPr>
          <a:xfrm>
            <a:off x="212436" y="748145"/>
            <a:ext cx="11176000" cy="5920509"/>
          </a:xfrm>
        </p:spPr>
        <p:txBody>
          <a:bodyPr>
            <a:normAutofit/>
          </a:bodyPr>
          <a:lstStyle/>
          <a:p>
            <a:r>
              <a:rPr lang="en-US" b="1" dirty="0"/>
              <a:t>Student</a:t>
            </a:r>
            <a:r>
              <a:rPr lang="en-US" dirty="0"/>
              <a:t>: Excuse me, Ms. Mimi. Do you have a moment?</a:t>
            </a:r>
          </a:p>
          <a:p>
            <a:r>
              <a:rPr lang="en-US" b="1" dirty="0"/>
              <a:t>Teacher Mimi</a:t>
            </a:r>
            <a:r>
              <a:rPr lang="en-US" dirty="0"/>
              <a:t>: Of course, Emily! What’s on your mind?</a:t>
            </a:r>
          </a:p>
          <a:p>
            <a:r>
              <a:rPr lang="en-US" b="1" dirty="0"/>
              <a:t>Student</a:t>
            </a:r>
            <a:r>
              <a:rPr lang="en-US" dirty="0"/>
              <a:t>: I wanted to let you know that I couldn’t attend class yesterday. I was really sick.</a:t>
            </a:r>
          </a:p>
          <a:p>
            <a:r>
              <a:rPr lang="en-US" b="1" dirty="0"/>
              <a:t>Teacher Mimi</a:t>
            </a:r>
            <a:r>
              <a:rPr lang="en-US" dirty="0"/>
              <a:t>: Oh no, I’m sorry to hear that! I hope you’re feeling better now.</a:t>
            </a:r>
          </a:p>
          <a:p>
            <a:r>
              <a:rPr lang="en-US" b="1" dirty="0"/>
              <a:t>Student</a:t>
            </a:r>
            <a:r>
              <a:rPr lang="en-US" dirty="0"/>
              <a:t>: Thank you! I am feeling a bit better, but I’m worried about what I missed in class.</a:t>
            </a:r>
          </a:p>
          <a:p>
            <a:r>
              <a:rPr lang="en-US" b="1" dirty="0"/>
              <a:t>Teacher Mimi</a:t>
            </a:r>
            <a:r>
              <a:rPr lang="en-US" dirty="0"/>
              <a:t>: It’s understandable to be concerned. We covered some important material. Have you had a chance to look at the notes?</a:t>
            </a:r>
          </a:p>
          <a:p>
            <a:r>
              <a:rPr lang="en-US" b="1" dirty="0"/>
              <a:t>Student</a:t>
            </a:r>
            <a:r>
              <a:rPr lang="en-US" dirty="0"/>
              <a:t>: No, I haven’t had time yet. I was resting most of the day.</a:t>
            </a:r>
          </a:p>
          <a:p>
            <a:r>
              <a:rPr lang="en-US" b="1" dirty="0"/>
              <a:t>Teacher Mimi</a:t>
            </a:r>
            <a:r>
              <a:rPr lang="en-US" dirty="0"/>
              <a:t>: That’s completely fine. I recommend you read the notes as soon as you can. They’ll give you a good overview of what we discussed.</a:t>
            </a:r>
          </a:p>
          <a:p>
            <a:r>
              <a:rPr lang="en-US" b="1" dirty="0"/>
              <a:t>Student</a:t>
            </a:r>
            <a:r>
              <a:rPr lang="en-US" dirty="0"/>
              <a:t>: I will definitely do that. Is there any way we could find time for you to explain anything I don’t understand?</a:t>
            </a:r>
          </a:p>
          <a:p>
            <a:r>
              <a:rPr lang="en-US" b="1" dirty="0"/>
              <a:t>Teacher Mimi</a:t>
            </a:r>
            <a:r>
              <a:rPr lang="en-US" dirty="0"/>
              <a:t>: Absolutely! How about after school tomorrow? We can go over the key points together.</a:t>
            </a:r>
          </a:p>
          <a:p>
            <a:r>
              <a:rPr lang="en-US" b="1" dirty="0"/>
              <a:t>Student</a:t>
            </a:r>
            <a:r>
              <a:rPr lang="en-US" dirty="0"/>
              <a:t>: That sounds great! Thank you so much for your help, Ms. Mimi.</a:t>
            </a:r>
          </a:p>
          <a:p>
            <a:r>
              <a:rPr lang="en-US" b="1" dirty="0"/>
              <a:t>Teacher Mimi</a:t>
            </a:r>
            <a:r>
              <a:rPr lang="en-US" dirty="0"/>
              <a:t>: You’re welcome, Emily! Take care of yourself, and I’ll see you tomorrow.</a:t>
            </a:r>
          </a:p>
          <a:p>
            <a:pPr marL="0" indent="0">
              <a:buNone/>
            </a:pPr>
            <a:endParaRPr lang="en-US" dirty="0"/>
          </a:p>
        </p:txBody>
      </p:sp>
    </p:spTree>
    <p:extLst>
      <p:ext uri="{BB962C8B-B14F-4D97-AF65-F5344CB8AC3E}">
        <p14:creationId xmlns:p14="http://schemas.microsoft.com/office/powerpoint/2010/main" val="11716894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52400"/>
            <a:ext cx="9997440" cy="609600"/>
          </a:xfrm>
        </p:spPr>
        <p:txBody>
          <a:bodyPr>
            <a:normAutofit/>
          </a:bodyPr>
          <a:lstStyle/>
          <a:p>
            <a:r>
              <a:rPr lang="en-US" sz="2400" dirty="0" smtClean="0">
                <a:solidFill>
                  <a:srgbClr val="00B050"/>
                </a:solidFill>
              </a:rPr>
              <a:t>NEW NECESSARY WORDS ( </a:t>
            </a:r>
            <a:r>
              <a:rPr lang="en-US" sz="2400" dirty="0" err="1" smtClean="0">
                <a:solidFill>
                  <a:srgbClr val="00B050"/>
                </a:solidFill>
              </a:rPr>
              <a:t>Amagambo</a:t>
            </a:r>
            <a:r>
              <a:rPr lang="en-US" sz="2400" dirty="0" smtClean="0">
                <a:solidFill>
                  <a:srgbClr val="00B050"/>
                </a:solidFill>
              </a:rPr>
              <a:t> </a:t>
            </a:r>
            <a:r>
              <a:rPr lang="en-US" sz="2400" dirty="0" err="1" smtClean="0">
                <a:solidFill>
                  <a:srgbClr val="00B050"/>
                </a:solidFill>
              </a:rPr>
              <a:t>mashya</a:t>
            </a:r>
            <a:r>
              <a:rPr lang="en-US" sz="2400" dirty="0" smtClean="0">
                <a:solidFill>
                  <a:srgbClr val="00B050"/>
                </a:solidFill>
              </a:rPr>
              <a:t> </a:t>
            </a:r>
            <a:r>
              <a:rPr lang="en-US" sz="2400" dirty="0" err="1" smtClean="0">
                <a:solidFill>
                  <a:srgbClr val="00B050"/>
                </a:solidFill>
              </a:rPr>
              <a:t>yingenzi</a:t>
            </a:r>
            <a:r>
              <a:rPr lang="en-US" sz="2400" dirty="0" smtClean="0">
                <a:solidFill>
                  <a:srgbClr val="00B050"/>
                </a:solidFill>
              </a:rPr>
              <a:t>)</a:t>
            </a:r>
            <a:endParaRPr lang="en-US" sz="2400" dirty="0">
              <a:solidFill>
                <a:srgbClr val="00B050"/>
              </a:solidFill>
            </a:endParaRPr>
          </a:p>
        </p:txBody>
      </p:sp>
      <p:sp>
        <p:nvSpPr>
          <p:cNvPr id="3" name="Content Placeholder 2"/>
          <p:cNvSpPr>
            <a:spLocks noGrp="1"/>
          </p:cNvSpPr>
          <p:nvPr>
            <p:ph idx="1"/>
          </p:nvPr>
        </p:nvSpPr>
        <p:spPr>
          <a:xfrm>
            <a:off x="0" y="690880"/>
            <a:ext cx="11318240" cy="6035039"/>
          </a:xfrm>
        </p:spPr>
        <p:txBody>
          <a:bodyPr>
            <a:normAutofit/>
          </a:bodyPr>
          <a:lstStyle/>
          <a:p>
            <a:pPr>
              <a:buAutoNum type="alphaUcParenR"/>
            </a:pPr>
            <a:r>
              <a:rPr lang="en-US" u="sng" dirty="0" smtClean="0">
                <a:solidFill>
                  <a:srgbClr val="00B050"/>
                </a:solidFill>
              </a:rPr>
              <a:t>GREETINGS ( </a:t>
            </a:r>
            <a:r>
              <a:rPr lang="en-US" u="sng" dirty="0" err="1" smtClean="0">
                <a:solidFill>
                  <a:srgbClr val="00B050"/>
                </a:solidFill>
              </a:rPr>
              <a:t>Indamukanyo</a:t>
            </a:r>
            <a:r>
              <a:rPr lang="en-US" u="sng" dirty="0" smtClean="0">
                <a:solidFill>
                  <a:srgbClr val="00B050"/>
                </a:solidFill>
              </a:rPr>
              <a:t>)</a:t>
            </a:r>
          </a:p>
          <a:p>
            <a:pPr marL="400050" indent="-400050">
              <a:buFont typeface="+mj-lt"/>
              <a:buAutoNum type="romanUcPeriod"/>
            </a:pPr>
            <a:r>
              <a:rPr lang="en-US" dirty="0" smtClean="0"/>
              <a:t>Good morning ( used in A.M hours up to 11:59 </a:t>
            </a:r>
            <a:r>
              <a:rPr lang="en-US" dirty="0" err="1" smtClean="0"/>
              <a:t>a.m</a:t>
            </a:r>
            <a:r>
              <a:rPr lang="en-US" dirty="0" smtClean="0"/>
              <a:t>)</a:t>
            </a:r>
          </a:p>
          <a:p>
            <a:pPr marL="400050" indent="-400050">
              <a:buFont typeface="+mj-lt"/>
              <a:buAutoNum type="romanUcPeriod"/>
            </a:pPr>
            <a:r>
              <a:rPr lang="en-US" dirty="0" smtClean="0"/>
              <a:t>Good afternoon ( used in P.M hours from 12:00 </a:t>
            </a:r>
            <a:r>
              <a:rPr lang="en-US" dirty="0" err="1" smtClean="0"/>
              <a:t>p.m</a:t>
            </a:r>
            <a:r>
              <a:rPr lang="en-US" dirty="0" smtClean="0"/>
              <a:t> to 4:59 </a:t>
            </a:r>
            <a:r>
              <a:rPr lang="en-US" dirty="0" err="1" smtClean="0"/>
              <a:t>p.m</a:t>
            </a:r>
            <a:r>
              <a:rPr lang="en-US" dirty="0" smtClean="0"/>
              <a:t>)</a:t>
            </a:r>
            <a:endParaRPr lang="en-US" dirty="0"/>
          </a:p>
          <a:p>
            <a:pPr marL="400050" indent="-400050">
              <a:buFont typeface="+mj-lt"/>
              <a:buAutoNum type="romanUcPeriod"/>
            </a:pPr>
            <a:r>
              <a:rPr lang="en-US" dirty="0" smtClean="0"/>
              <a:t>Good Evening ( used in P.M hours from 5:00 </a:t>
            </a:r>
            <a:r>
              <a:rPr lang="en-US" dirty="0" err="1" smtClean="0"/>
              <a:t>p.m</a:t>
            </a:r>
            <a:r>
              <a:rPr lang="en-US" dirty="0" smtClean="0"/>
              <a:t> to 5:59 </a:t>
            </a:r>
            <a:r>
              <a:rPr lang="en-US" dirty="0" err="1" smtClean="0"/>
              <a:t>p.m</a:t>
            </a:r>
            <a:r>
              <a:rPr lang="en-US" dirty="0" smtClean="0"/>
              <a:t>)</a:t>
            </a:r>
          </a:p>
          <a:p>
            <a:pPr marL="0" indent="0">
              <a:buNone/>
            </a:pPr>
            <a:r>
              <a:rPr lang="en-US" dirty="0" smtClean="0">
                <a:solidFill>
                  <a:srgbClr val="00B050"/>
                </a:solidFill>
              </a:rPr>
              <a:t>B) EX</a:t>
            </a:r>
            <a:r>
              <a:rPr lang="en-US" u="sng" dirty="0" smtClean="0">
                <a:solidFill>
                  <a:srgbClr val="00B050"/>
                </a:solidFill>
              </a:rPr>
              <a:t>CUSES; </a:t>
            </a:r>
            <a:r>
              <a:rPr lang="en-US" dirty="0" smtClean="0"/>
              <a:t>they are used when you want to ask permission, when you cough, when you sneeze etc..)</a:t>
            </a:r>
          </a:p>
          <a:p>
            <a:pPr marL="0" indent="0">
              <a:buNone/>
            </a:pPr>
            <a:r>
              <a:rPr lang="en-US" dirty="0" smtClean="0"/>
              <a:t>For example; 1) Excuse me, May I go out.</a:t>
            </a:r>
          </a:p>
          <a:p>
            <a:pPr marL="0" indent="0">
              <a:buNone/>
            </a:pPr>
            <a:r>
              <a:rPr lang="en-US" dirty="0"/>
              <a:t> </a:t>
            </a:r>
            <a:r>
              <a:rPr lang="en-US" dirty="0" smtClean="0"/>
              <a:t>                    Answer: Yes, You may.</a:t>
            </a:r>
          </a:p>
          <a:p>
            <a:pPr marL="0" indent="0">
              <a:buNone/>
            </a:pPr>
            <a:r>
              <a:rPr lang="en-US" dirty="0"/>
              <a:t> </a:t>
            </a:r>
            <a:r>
              <a:rPr lang="en-US" dirty="0" smtClean="0"/>
              <a:t>                    2) Coughed (</a:t>
            </a:r>
            <a:r>
              <a:rPr lang="en-US" dirty="0" err="1" smtClean="0"/>
              <a:t>gukorora</a:t>
            </a:r>
            <a:r>
              <a:rPr lang="en-US" dirty="0" smtClean="0"/>
              <a:t>) or sneezed ( </a:t>
            </a:r>
            <a:r>
              <a:rPr lang="en-US" dirty="0" err="1" smtClean="0"/>
              <a:t>kwitsamura</a:t>
            </a:r>
            <a:r>
              <a:rPr lang="en-US" dirty="0" smtClean="0"/>
              <a:t>); you just say “ Excuse me.”</a:t>
            </a:r>
          </a:p>
          <a:p>
            <a:pPr marL="0" indent="0">
              <a:buNone/>
            </a:pPr>
            <a:r>
              <a:rPr lang="en-US" dirty="0"/>
              <a:t> </a:t>
            </a:r>
            <a:r>
              <a:rPr lang="en-US" dirty="0" smtClean="0"/>
              <a:t>                   3) Accidentally made a mistake ( </a:t>
            </a:r>
            <a:r>
              <a:rPr lang="en-US" dirty="0" err="1" smtClean="0"/>
              <a:t>ukoze</a:t>
            </a:r>
            <a:r>
              <a:rPr lang="en-US" dirty="0" smtClean="0"/>
              <a:t> </a:t>
            </a:r>
            <a:r>
              <a:rPr lang="en-US" dirty="0" err="1" smtClean="0"/>
              <a:t>ikosa</a:t>
            </a:r>
            <a:r>
              <a:rPr lang="en-US" dirty="0" smtClean="0"/>
              <a:t> </a:t>
            </a:r>
            <a:r>
              <a:rPr lang="en-US" dirty="0" err="1" smtClean="0"/>
              <a:t>utabishaka</a:t>
            </a:r>
            <a:r>
              <a:rPr lang="en-US" dirty="0" smtClean="0"/>
              <a:t>); you just say “ Excuse me”.</a:t>
            </a:r>
          </a:p>
          <a:p>
            <a:pPr marL="0" indent="0">
              <a:buNone/>
            </a:pPr>
            <a:r>
              <a:rPr lang="en-US" dirty="0" smtClean="0"/>
              <a:t>4) When you did not hear well what someone said to you: You just say “ Excuse me, you could repeat please? “</a:t>
            </a:r>
          </a:p>
          <a:p>
            <a:pPr marL="0" indent="0">
              <a:buNone/>
            </a:pPr>
            <a:r>
              <a:rPr lang="en-US" dirty="0" smtClean="0"/>
              <a:t>5) May I leave the class for a while?  Or Excuse! May I leave the class for a while? </a:t>
            </a:r>
          </a:p>
          <a:p>
            <a:pPr marL="0" indent="0">
              <a:buNone/>
            </a:pPr>
            <a:r>
              <a:rPr lang="en-US" dirty="0" smtClean="0">
                <a:solidFill>
                  <a:srgbClr val="00B050"/>
                </a:solidFill>
              </a:rPr>
              <a:t>C</a:t>
            </a:r>
            <a:r>
              <a:rPr lang="en-US" u="sng" dirty="0" smtClean="0">
                <a:solidFill>
                  <a:srgbClr val="00B050"/>
                </a:solidFill>
              </a:rPr>
              <a:t>) USAGE OF “ MAY”</a:t>
            </a:r>
          </a:p>
          <a:p>
            <a:pPr marL="0" indent="0">
              <a:buNone/>
            </a:pPr>
            <a:r>
              <a:rPr lang="en-US" dirty="0" smtClean="0"/>
              <a:t>For example: 1) May I come in? ( ese </a:t>
            </a:r>
            <a:r>
              <a:rPr lang="en-US" dirty="0" err="1" smtClean="0"/>
              <a:t>nakwinjira</a:t>
            </a:r>
            <a:r>
              <a:rPr lang="en-US" dirty="0" smtClean="0"/>
              <a:t>) = Yes, You may.</a:t>
            </a:r>
          </a:p>
          <a:p>
            <a:pPr marL="0" indent="0">
              <a:buNone/>
            </a:pPr>
            <a:r>
              <a:rPr lang="en-US" dirty="0" smtClean="0"/>
              <a:t>2)May I go out? ( Yes you may). 3) May I ask you a question? ( Sure. Or Yes you may)</a:t>
            </a:r>
          </a:p>
          <a:p>
            <a:pPr marL="0" indent="0">
              <a:buNone/>
            </a:pPr>
            <a:endParaRPr lang="en-US" dirty="0" smtClean="0"/>
          </a:p>
        </p:txBody>
      </p:sp>
    </p:spTree>
    <p:extLst>
      <p:ext uri="{BB962C8B-B14F-4D97-AF65-F5344CB8AC3E}">
        <p14:creationId xmlns:p14="http://schemas.microsoft.com/office/powerpoint/2010/main" val="3225026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20" y="132080"/>
            <a:ext cx="11257280" cy="883920"/>
          </a:xfrm>
        </p:spPr>
        <p:txBody>
          <a:bodyPr/>
          <a:lstStyle/>
          <a:p>
            <a:r>
              <a:rPr lang="en-US" dirty="0">
                <a:solidFill>
                  <a:srgbClr val="00B050"/>
                </a:solidFill>
              </a:rPr>
              <a:t>Dialogue Between </a:t>
            </a:r>
            <a:r>
              <a:rPr lang="en-US" dirty="0" err="1">
                <a:solidFill>
                  <a:srgbClr val="00B050"/>
                </a:solidFill>
              </a:rPr>
              <a:t>Aloys</a:t>
            </a:r>
            <a:r>
              <a:rPr lang="en-US" dirty="0">
                <a:solidFill>
                  <a:srgbClr val="00B050"/>
                </a:solidFill>
              </a:rPr>
              <a:t> and Clementine</a:t>
            </a:r>
          </a:p>
        </p:txBody>
      </p:sp>
      <p:sp>
        <p:nvSpPr>
          <p:cNvPr id="3" name="Content Placeholder 2"/>
          <p:cNvSpPr>
            <a:spLocks noGrp="1"/>
          </p:cNvSpPr>
          <p:nvPr>
            <p:ph idx="1"/>
          </p:nvPr>
        </p:nvSpPr>
        <p:spPr>
          <a:xfrm>
            <a:off x="172720" y="1016001"/>
            <a:ext cx="11714480" cy="5770880"/>
          </a:xfrm>
        </p:spPr>
        <p:txBody>
          <a:bodyPr/>
          <a:lstStyle/>
          <a:p>
            <a:r>
              <a:rPr lang="en-US" b="1" dirty="0" err="1"/>
              <a:t>Aloys</a:t>
            </a:r>
            <a:r>
              <a:rPr lang="en-US" dirty="0"/>
              <a:t>: Good morning, Clementine! How are you today?</a:t>
            </a:r>
          </a:p>
          <a:p>
            <a:r>
              <a:rPr lang="en-US" b="1" dirty="0"/>
              <a:t>Clementine</a:t>
            </a:r>
            <a:r>
              <a:rPr lang="en-US" dirty="0"/>
              <a:t>: Good morning, </a:t>
            </a:r>
            <a:r>
              <a:rPr lang="en-US" dirty="0" err="1"/>
              <a:t>Aloys</a:t>
            </a:r>
            <a:r>
              <a:rPr lang="en-US" dirty="0"/>
              <a:t>! I'm doing well, thank you. How about you?</a:t>
            </a:r>
          </a:p>
          <a:p>
            <a:r>
              <a:rPr lang="en-US" b="1" dirty="0" err="1"/>
              <a:t>Aloys</a:t>
            </a:r>
            <a:r>
              <a:rPr lang="en-US" dirty="0"/>
              <a:t>: I’m great, thanks for asking! Did you have a nice weekend?</a:t>
            </a:r>
          </a:p>
          <a:p>
            <a:r>
              <a:rPr lang="en-US" b="1" dirty="0"/>
              <a:t>Clementine</a:t>
            </a:r>
            <a:r>
              <a:rPr lang="en-US" dirty="0"/>
              <a:t>: Yes, it was lovely! I went hiking. What about you?</a:t>
            </a:r>
          </a:p>
          <a:p>
            <a:r>
              <a:rPr lang="en-US" b="1" dirty="0" err="1"/>
              <a:t>Aloys</a:t>
            </a:r>
            <a:r>
              <a:rPr lang="en-US" dirty="0"/>
              <a:t>: I just relaxed at home.</a:t>
            </a:r>
          </a:p>
          <a:p>
            <a:r>
              <a:rPr lang="en-US" b="1" dirty="0"/>
              <a:t>Clementine</a:t>
            </a:r>
            <a:r>
              <a:rPr lang="en-US" dirty="0"/>
              <a:t>: Sounds nice!</a:t>
            </a:r>
          </a:p>
          <a:p>
            <a:r>
              <a:rPr lang="en-US" b="1" dirty="0" err="1"/>
              <a:t>Aloys</a:t>
            </a:r>
            <a:r>
              <a:rPr lang="en-US" dirty="0"/>
              <a:t>: Good afternoon, by the way! What are your plans for </a:t>
            </a:r>
            <a:r>
              <a:rPr lang="en-US" dirty="0" smtClean="0"/>
              <a:t>tomorrow?</a:t>
            </a:r>
            <a:endParaRPr lang="en-US" dirty="0"/>
          </a:p>
          <a:p>
            <a:r>
              <a:rPr lang="en-US" b="1" dirty="0"/>
              <a:t>Clementine</a:t>
            </a:r>
            <a:r>
              <a:rPr lang="en-US" dirty="0"/>
              <a:t>: Good afternoon! I might catch up on some reading. How about you?</a:t>
            </a:r>
          </a:p>
          <a:p>
            <a:r>
              <a:rPr lang="en-US" b="1" dirty="0" err="1"/>
              <a:t>Aloys</a:t>
            </a:r>
            <a:r>
              <a:rPr lang="en-US" dirty="0"/>
              <a:t>: I’m thinking of going </a:t>
            </a:r>
            <a:r>
              <a:rPr lang="en-US" dirty="0" smtClean="0"/>
              <a:t>out for </a:t>
            </a:r>
            <a:r>
              <a:rPr lang="en-US" dirty="0"/>
              <a:t>a walk later.</a:t>
            </a:r>
          </a:p>
          <a:p>
            <a:r>
              <a:rPr lang="en-US" b="1" dirty="0"/>
              <a:t>Clementine</a:t>
            </a:r>
            <a:r>
              <a:rPr lang="en-US" dirty="0"/>
              <a:t>: That sounds refreshing! Enjoy your walk!</a:t>
            </a:r>
          </a:p>
          <a:p>
            <a:r>
              <a:rPr lang="en-US" b="1" dirty="0" err="1"/>
              <a:t>Aloys</a:t>
            </a:r>
            <a:r>
              <a:rPr lang="en-US" dirty="0"/>
              <a:t>: Thanks, you too! Have a great </a:t>
            </a:r>
            <a:r>
              <a:rPr lang="en-US" dirty="0" smtClean="0"/>
              <a:t>evening.</a:t>
            </a:r>
            <a:endParaRPr lang="en-US" dirty="0"/>
          </a:p>
          <a:p>
            <a:r>
              <a:rPr lang="en-US" b="1" dirty="0"/>
              <a:t>Clementine</a:t>
            </a:r>
            <a:r>
              <a:rPr lang="en-US" dirty="0"/>
              <a:t>: You too, </a:t>
            </a:r>
            <a:r>
              <a:rPr lang="en-US" dirty="0" err="1"/>
              <a:t>Aloys</a:t>
            </a:r>
            <a:r>
              <a:rPr lang="en-US" dirty="0"/>
              <a:t>! Good evening!</a:t>
            </a:r>
          </a:p>
        </p:txBody>
      </p:sp>
    </p:spTree>
    <p:extLst>
      <p:ext uri="{BB962C8B-B14F-4D97-AF65-F5344CB8AC3E}">
        <p14:creationId xmlns:p14="http://schemas.microsoft.com/office/powerpoint/2010/main" val="965343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60" y="0"/>
            <a:ext cx="11023600" cy="589280"/>
          </a:xfrm>
        </p:spPr>
        <p:txBody>
          <a:bodyPr>
            <a:normAutofit fontScale="90000"/>
          </a:bodyPr>
          <a:lstStyle/>
          <a:p>
            <a:r>
              <a:rPr lang="en-US" dirty="0"/>
              <a:t>Dialogue Using "Excuses"</a:t>
            </a:r>
          </a:p>
        </p:txBody>
      </p:sp>
      <p:sp>
        <p:nvSpPr>
          <p:cNvPr id="3" name="Content Placeholder 2"/>
          <p:cNvSpPr>
            <a:spLocks noGrp="1"/>
          </p:cNvSpPr>
          <p:nvPr>
            <p:ph idx="1"/>
          </p:nvPr>
        </p:nvSpPr>
        <p:spPr>
          <a:xfrm>
            <a:off x="162560" y="589280"/>
            <a:ext cx="11775440" cy="6116321"/>
          </a:xfrm>
        </p:spPr>
        <p:txBody>
          <a:bodyPr>
            <a:normAutofit fontScale="92500" lnSpcReduction="10000"/>
          </a:bodyPr>
          <a:lstStyle/>
          <a:p>
            <a:pPr marL="0" indent="0">
              <a:buNone/>
            </a:pPr>
            <a:r>
              <a:rPr lang="en-US" b="1" u="sng" dirty="0" smtClean="0">
                <a:solidFill>
                  <a:srgbClr val="00B050"/>
                </a:solidFill>
              </a:rPr>
              <a:t>Dialogue 1</a:t>
            </a:r>
          </a:p>
          <a:p>
            <a:r>
              <a:rPr lang="en-US" b="1" dirty="0" err="1" smtClean="0"/>
              <a:t>Aloys</a:t>
            </a:r>
            <a:r>
              <a:rPr lang="en-US" dirty="0"/>
              <a:t>: </a:t>
            </a:r>
            <a:r>
              <a:rPr lang="en-US" i="1" dirty="0"/>
              <a:t>Coughs</a:t>
            </a:r>
            <a:r>
              <a:rPr lang="en-US" dirty="0"/>
              <a:t> Excuse me!</a:t>
            </a:r>
          </a:p>
          <a:p>
            <a:r>
              <a:rPr lang="en-US" b="1" dirty="0"/>
              <a:t>Clementine</a:t>
            </a:r>
            <a:r>
              <a:rPr lang="en-US" dirty="0"/>
              <a:t>: Are you okay, </a:t>
            </a:r>
            <a:r>
              <a:rPr lang="en-US" dirty="0" err="1"/>
              <a:t>Aloys</a:t>
            </a:r>
            <a:r>
              <a:rPr lang="en-US" dirty="0"/>
              <a:t>?</a:t>
            </a:r>
          </a:p>
          <a:p>
            <a:r>
              <a:rPr lang="en-US" b="1" dirty="0" err="1"/>
              <a:t>Aloys</a:t>
            </a:r>
            <a:r>
              <a:rPr lang="en-US" dirty="0"/>
              <a:t>: Yes, I just had a tickle in my throat. </a:t>
            </a:r>
            <a:endParaRPr lang="en-US" dirty="0" smtClean="0"/>
          </a:p>
          <a:p>
            <a:r>
              <a:rPr lang="en-US" dirty="0" smtClean="0"/>
              <a:t>Clementine: </a:t>
            </a:r>
            <a:r>
              <a:rPr lang="en-US" dirty="0" err="1" smtClean="0"/>
              <a:t>Okey</a:t>
            </a:r>
            <a:r>
              <a:rPr lang="en-US" dirty="0" smtClean="0"/>
              <a:t>, get well soon.</a:t>
            </a:r>
          </a:p>
          <a:p>
            <a:r>
              <a:rPr lang="en-US" dirty="0" err="1" smtClean="0"/>
              <a:t>Aloys</a:t>
            </a:r>
            <a:r>
              <a:rPr lang="en-US" dirty="0" smtClean="0"/>
              <a:t>: Excuse </a:t>
            </a:r>
            <a:r>
              <a:rPr lang="en-US" dirty="0"/>
              <a:t>me, may I go out for a moment?</a:t>
            </a:r>
          </a:p>
          <a:p>
            <a:r>
              <a:rPr lang="en-US" b="1" dirty="0"/>
              <a:t>Clementine</a:t>
            </a:r>
            <a:r>
              <a:rPr lang="en-US" dirty="0"/>
              <a:t>: Sure, you may</a:t>
            </a:r>
            <a:r>
              <a:rPr lang="en-US" dirty="0" smtClean="0"/>
              <a:t>.</a:t>
            </a:r>
          </a:p>
          <a:p>
            <a:pPr marL="0" indent="0">
              <a:buNone/>
            </a:pPr>
            <a:r>
              <a:rPr lang="en-US" u="sng" dirty="0" smtClean="0">
                <a:solidFill>
                  <a:srgbClr val="00B050"/>
                </a:solidFill>
              </a:rPr>
              <a:t>Dialogue 2</a:t>
            </a:r>
            <a:endParaRPr lang="en-US" u="sng" dirty="0">
              <a:solidFill>
                <a:srgbClr val="00B050"/>
              </a:solidFill>
            </a:endParaRPr>
          </a:p>
          <a:p>
            <a:r>
              <a:rPr lang="en-US" b="1" dirty="0" err="1" smtClean="0"/>
              <a:t>Aloys</a:t>
            </a:r>
            <a:r>
              <a:rPr lang="en-US" dirty="0"/>
              <a:t>: </a:t>
            </a:r>
            <a:r>
              <a:rPr lang="en-US" i="1" dirty="0"/>
              <a:t>Sneezes</a:t>
            </a:r>
            <a:r>
              <a:rPr lang="en-US" dirty="0"/>
              <a:t> Excuse me!</a:t>
            </a:r>
          </a:p>
          <a:p>
            <a:r>
              <a:rPr lang="en-US" b="1" dirty="0"/>
              <a:t>Clementine</a:t>
            </a:r>
            <a:r>
              <a:rPr lang="en-US" dirty="0"/>
              <a:t>: Bless you! Do you need a tissue?</a:t>
            </a:r>
          </a:p>
          <a:p>
            <a:r>
              <a:rPr lang="en-US" b="1" dirty="0" err="1"/>
              <a:t>Aloys</a:t>
            </a:r>
            <a:r>
              <a:rPr lang="en-US" dirty="0"/>
              <a:t>: Thanks! I’m good</a:t>
            </a:r>
            <a:r>
              <a:rPr lang="en-US" dirty="0" smtClean="0"/>
              <a:t>.</a:t>
            </a:r>
          </a:p>
          <a:p>
            <a:pPr marL="0" indent="0">
              <a:buNone/>
            </a:pPr>
            <a:r>
              <a:rPr lang="en-US" u="sng" dirty="0" smtClean="0">
                <a:solidFill>
                  <a:srgbClr val="00B050"/>
                </a:solidFill>
              </a:rPr>
              <a:t>Dialogue 3:</a:t>
            </a:r>
          </a:p>
          <a:p>
            <a:r>
              <a:rPr lang="en-US" b="1" dirty="0"/>
              <a:t>Clementine</a:t>
            </a:r>
            <a:r>
              <a:rPr lang="en-US" dirty="0"/>
              <a:t>: Excuse me, I think I made a mistake on my assignment.</a:t>
            </a:r>
          </a:p>
          <a:p>
            <a:r>
              <a:rPr lang="en-US" b="1" dirty="0" err="1"/>
              <a:t>Aloys</a:t>
            </a:r>
            <a:r>
              <a:rPr lang="en-US" dirty="0"/>
              <a:t>: It happens! Just correct it and submit it again</a:t>
            </a:r>
            <a:r>
              <a:rPr lang="en-US" dirty="0" smtClean="0"/>
              <a:t>.</a:t>
            </a:r>
          </a:p>
          <a:p>
            <a:pPr marL="0" indent="0">
              <a:buNone/>
            </a:pPr>
            <a:r>
              <a:rPr lang="en-US" u="sng" dirty="0" smtClean="0">
                <a:solidFill>
                  <a:srgbClr val="00B050"/>
                </a:solidFill>
              </a:rPr>
              <a:t>Dialogue 4</a:t>
            </a:r>
          </a:p>
          <a:p>
            <a:r>
              <a:rPr lang="en-US" b="1" dirty="0" err="1"/>
              <a:t>Aloys</a:t>
            </a:r>
            <a:r>
              <a:rPr lang="en-US" dirty="0" smtClean="0"/>
              <a:t>: </a:t>
            </a:r>
            <a:r>
              <a:rPr lang="en-US" dirty="0"/>
              <a:t>Excuse me, could you repeat that please? I didn’t hear you well.</a:t>
            </a:r>
          </a:p>
          <a:p>
            <a:r>
              <a:rPr lang="en-US" b="1" dirty="0"/>
              <a:t>Clementine</a:t>
            </a:r>
            <a:r>
              <a:rPr lang="en-US" dirty="0"/>
              <a:t>: Of course! I said we have a test next week</a:t>
            </a:r>
            <a:r>
              <a:rPr lang="en-US" dirty="0" smtClean="0"/>
              <a:t>.</a:t>
            </a:r>
          </a:p>
          <a:p>
            <a:pPr marL="0" indent="0">
              <a:buNone/>
            </a:pPr>
            <a:endParaRPr lang="en-US" dirty="0"/>
          </a:p>
          <a:p>
            <a:pPr marL="0" indent="0">
              <a:buNone/>
            </a:pPr>
            <a:endParaRPr lang="en-US" u="sng" dirty="0">
              <a:solidFill>
                <a:srgbClr val="00B050"/>
              </a:solidFill>
            </a:endParaRPr>
          </a:p>
          <a:p>
            <a:endParaRPr lang="en-US" dirty="0" smtClean="0"/>
          </a:p>
        </p:txBody>
      </p:sp>
    </p:spTree>
    <p:extLst>
      <p:ext uri="{BB962C8B-B14F-4D97-AF65-F5344CB8AC3E}">
        <p14:creationId xmlns:p14="http://schemas.microsoft.com/office/powerpoint/2010/main" val="905375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35" y="231987"/>
            <a:ext cx="8596668" cy="499533"/>
          </a:xfrm>
        </p:spPr>
        <p:txBody>
          <a:bodyPr>
            <a:normAutofit fontScale="90000"/>
          </a:bodyPr>
          <a:lstStyle/>
          <a:p>
            <a:r>
              <a:rPr lang="en-US" u="sng" dirty="0" smtClean="0">
                <a:solidFill>
                  <a:srgbClr val="00B050"/>
                </a:solidFill>
              </a:rPr>
              <a:t>Dialogue 5</a:t>
            </a:r>
            <a:endParaRPr lang="en-US" u="sng" dirty="0">
              <a:solidFill>
                <a:srgbClr val="00B050"/>
              </a:solidFill>
            </a:endParaRPr>
          </a:p>
        </p:txBody>
      </p:sp>
      <p:sp>
        <p:nvSpPr>
          <p:cNvPr id="3" name="Text Placeholder 2"/>
          <p:cNvSpPr>
            <a:spLocks noGrp="1"/>
          </p:cNvSpPr>
          <p:nvPr>
            <p:ph type="body" idx="1"/>
          </p:nvPr>
        </p:nvSpPr>
        <p:spPr>
          <a:xfrm>
            <a:off x="203200" y="731520"/>
            <a:ext cx="9070803" cy="4656328"/>
          </a:xfrm>
        </p:spPr>
        <p:txBody>
          <a:bodyPr/>
          <a:lstStyle/>
          <a:p>
            <a:pPr marL="342900" indent="-342900">
              <a:buFont typeface="Wingdings" panose="05000000000000000000" pitchFamily="2" charset="2"/>
              <a:buChar char="Ø"/>
            </a:pPr>
            <a:r>
              <a:rPr lang="en-US" b="1" dirty="0" err="1"/>
              <a:t>Aloys</a:t>
            </a:r>
            <a:r>
              <a:rPr lang="en-US" dirty="0"/>
              <a:t>: Excuse me! May I leave the class for a while?</a:t>
            </a:r>
          </a:p>
          <a:p>
            <a:pPr marL="342900" indent="-342900">
              <a:buFont typeface="Wingdings" panose="05000000000000000000" pitchFamily="2" charset="2"/>
              <a:buChar char="Ø"/>
            </a:pPr>
            <a:r>
              <a:rPr lang="en-US" b="1" dirty="0"/>
              <a:t>Clementine</a:t>
            </a:r>
            <a:r>
              <a:rPr lang="en-US" dirty="0"/>
              <a:t>: Yes, you may. Just be back in a few minutes.</a:t>
            </a:r>
          </a:p>
          <a:p>
            <a:pPr marL="342900" indent="-342900">
              <a:buFont typeface="Wingdings" panose="05000000000000000000" pitchFamily="2" charset="2"/>
              <a:buChar char="Ø"/>
            </a:pPr>
            <a:r>
              <a:rPr lang="en-US" b="1" dirty="0" err="1"/>
              <a:t>Aloys</a:t>
            </a:r>
            <a:r>
              <a:rPr lang="en-US" dirty="0"/>
              <a:t>: Thank you!</a:t>
            </a:r>
          </a:p>
        </p:txBody>
      </p:sp>
    </p:spTree>
    <p:extLst>
      <p:ext uri="{BB962C8B-B14F-4D97-AF65-F5344CB8AC3E}">
        <p14:creationId xmlns:p14="http://schemas.microsoft.com/office/powerpoint/2010/main" val="36618885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314960"/>
            <a:ext cx="8596668" cy="558800"/>
          </a:xfrm>
        </p:spPr>
        <p:txBody>
          <a:bodyPr>
            <a:normAutofit fontScale="90000"/>
          </a:bodyPr>
          <a:lstStyle/>
          <a:p>
            <a:r>
              <a:rPr lang="en-US" u="sng" dirty="0">
                <a:solidFill>
                  <a:srgbClr val="7030A0"/>
                </a:solidFill>
                <a:effectLst>
                  <a:outerShdw blurRad="38100" dist="38100" dir="2700000" algn="tl">
                    <a:srgbClr val="000000">
                      <a:alpha val="43137"/>
                    </a:srgbClr>
                  </a:outerShdw>
                </a:effectLst>
              </a:rPr>
              <a:t>Auxiliary Verbs</a:t>
            </a:r>
          </a:p>
        </p:txBody>
      </p:sp>
      <p:sp>
        <p:nvSpPr>
          <p:cNvPr id="3" name="Text Placeholder 2"/>
          <p:cNvSpPr>
            <a:spLocks noGrp="1"/>
          </p:cNvSpPr>
          <p:nvPr>
            <p:ph type="body" idx="1"/>
          </p:nvPr>
        </p:nvSpPr>
        <p:spPr>
          <a:xfrm>
            <a:off x="243840" y="873760"/>
            <a:ext cx="11531600" cy="5882640"/>
          </a:xfrm>
        </p:spPr>
        <p:txBody>
          <a:bodyPr>
            <a:noAutofit/>
          </a:bodyPr>
          <a:lstStyle/>
          <a:p>
            <a:r>
              <a:rPr lang="en-US" sz="2300" b="1" dirty="0" smtClean="0">
                <a:solidFill>
                  <a:srgbClr val="7030A0"/>
                </a:solidFill>
              </a:rPr>
              <a:t>Auxiliary verbs, also known as helping verbs, </a:t>
            </a:r>
            <a:r>
              <a:rPr lang="en-US" sz="2300" b="1" dirty="0" smtClean="0">
                <a:solidFill>
                  <a:schemeClr val="tx1">
                    <a:lumMod val="95000"/>
                    <a:lumOff val="5000"/>
                  </a:schemeClr>
                </a:solidFill>
              </a:rPr>
              <a:t>are used with main verbs to form different tenses, moods, or voices. Here are some common auxiliary verbs and their uses:</a:t>
            </a:r>
          </a:p>
          <a:p>
            <a:r>
              <a:rPr lang="en-US" sz="2100" b="1" dirty="0" smtClean="0">
                <a:solidFill>
                  <a:srgbClr val="7030A0"/>
                </a:solidFill>
              </a:rPr>
              <a:t>1. Be</a:t>
            </a:r>
          </a:p>
          <a:p>
            <a:r>
              <a:rPr lang="en-US" sz="2100" b="1" dirty="0" smtClean="0">
                <a:solidFill>
                  <a:schemeClr val="tx1">
                    <a:lumMod val="95000"/>
                    <a:lumOff val="5000"/>
                  </a:schemeClr>
                </a:solidFill>
              </a:rPr>
              <a:t>Forms</a:t>
            </a:r>
            <a:r>
              <a:rPr lang="en-US" sz="2100" dirty="0">
                <a:solidFill>
                  <a:schemeClr val="tx1">
                    <a:lumMod val="95000"/>
                    <a:lumOff val="5000"/>
                  </a:schemeClr>
                </a:solidFill>
              </a:rPr>
              <a:t>: am, is, are, was, were, be, being, been</a:t>
            </a:r>
          </a:p>
          <a:p>
            <a:r>
              <a:rPr lang="en-US" sz="2100" b="1" dirty="0">
                <a:solidFill>
                  <a:schemeClr val="tx1">
                    <a:lumMod val="95000"/>
                    <a:lumOff val="5000"/>
                  </a:schemeClr>
                </a:solidFill>
              </a:rPr>
              <a:t>Uses</a:t>
            </a:r>
            <a:r>
              <a:rPr lang="en-US" sz="2100" dirty="0">
                <a:solidFill>
                  <a:schemeClr val="tx1">
                    <a:lumMod val="95000"/>
                    <a:lumOff val="5000"/>
                  </a:schemeClr>
                </a:solidFill>
              </a:rPr>
              <a:t>: </a:t>
            </a:r>
          </a:p>
          <a:p>
            <a:pPr lvl="1"/>
            <a:r>
              <a:rPr lang="en-US" sz="2100" dirty="0">
                <a:solidFill>
                  <a:schemeClr val="tx1">
                    <a:lumMod val="95000"/>
                    <a:lumOff val="5000"/>
                  </a:schemeClr>
                </a:solidFill>
              </a:rPr>
              <a:t>Continuous tenses: "I am </a:t>
            </a:r>
            <a:r>
              <a:rPr lang="en-US" sz="2100" dirty="0" smtClean="0">
                <a:solidFill>
                  <a:schemeClr val="tx1">
                    <a:lumMod val="95000"/>
                    <a:lumOff val="5000"/>
                  </a:schemeClr>
                </a:solidFill>
              </a:rPr>
              <a:t>studying, You are eating, He/she/it is working, We are jogging, They are sleeping.</a:t>
            </a:r>
            <a:endParaRPr lang="en-US" sz="2100" dirty="0">
              <a:solidFill>
                <a:schemeClr val="tx1">
                  <a:lumMod val="95000"/>
                  <a:lumOff val="5000"/>
                </a:schemeClr>
              </a:solidFill>
            </a:endParaRPr>
          </a:p>
          <a:p>
            <a:pPr lvl="1"/>
            <a:r>
              <a:rPr lang="en-US" sz="2100" dirty="0">
                <a:solidFill>
                  <a:schemeClr val="tx1">
                    <a:lumMod val="95000"/>
                    <a:lumOff val="5000"/>
                  </a:schemeClr>
                </a:solidFill>
              </a:rPr>
              <a:t>Passive voice: "The book was written by the author."</a:t>
            </a:r>
          </a:p>
          <a:p>
            <a:r>
              <a:rPr lang="en-US" sz="2100" b="1" dirty="0">
                <a:solidFill>
                  <a:srgbClr val="7030A0"/>
                </a:solidFill>
              </a:rPr>
              <a:t>2. Have</a:t>
            </a:r>
          </a:p>
          <a:p>
            <a:r>
              <a:rPr lang="en-US" sz="2100" b="1" dirty="0">
                <a:solidFill>
                  <a:schemeClr val="tx1">
                    <a:lumMod val="95000"/>
                    <a:lumOff val="5000"/>
                  </a:schemeClr>
                </a:solidFill>
              </a:rPr>
              <a:t>Forms</a:t>
            </a:r>
            <a:r>
              <a:rPr lang="en-US" sz="2100" dirty="0">
                <a:solidFill>
                  <a:schemeClr val="tx1">
                    <a:lumMod val="95000"/>
                    <a:lumOff val="5000"/>
                  </a:schemeClr>
                </a:solidFill>
              </a:rPr>
              <a:t>: have, has, had, having</a:t>
            </a:r>
          </a:p>
          <a:p>
            <a:r>
              <a:rPr lang="en-US" sz="2100" b="1" dirty="0">
                <a:solidFill>
                  <a:schemeClr val="tx1">
                    <a:lumMod val="95000"/>
                    <a:lumOff val="5000"/>
                  </a:schemeClr>
                </a:solidFill>
              </a:rPr>
              <a:t>Uses</a:t>
            </a:r>
            <a:r>
              <a:rPr lang="en-US" sz="2100" dirty="0">
                <a:solidFill>
                  <a:schemeClr val="tx1">
                    <a:lumMod val="95000"/>
                    <a:lumOff val="5000"/>
                  </a:schemeClr>
                </a:solidFill>
              </a:rPr>
              <a:t>: </a:t>
            </a:r>
          </a:p>
          <a:p>
            <a:pPr lvl="1"/>
            <a:r>
              <a:rPr lang="en-US" sz="2100" dirty="0">
                <a:solidFill>
                  <a:schemeClr val="tx1">
                    <a:lumMod val="95000"/>
                    <a:lumOff val="5000"/>
                  </a:schemeClr>
                </a:solidFill>
              </a:rPr>
              <a:t>Perfect tenses: "She has finished her homework."</a:t>
            </a:r>
          </a:p>
          <a:p>
            <a:pPr lvl="1"/>
            <a:r>
              <a:rPr lang="en-US" sz="2100" dirty="0">
                <a:solidFill>
                  <a:schemeClr val="tx1">
                    <a:lumMod val="95000"/>
                    <a:lumOff val="5000"/>
                  </a:schemeClr>
                </a:solidFill>
              </a:rPr>
              <a:t>Indicates possession: "I have a car."</a:t>
            </a:r>
          </a:p>
        </p:txBody>
      </p:sp>
    </p:spTree>
    <p:extLst>
      <p:ext uri="{BB962C8B-B14F-4D97-AF65-F5344CB8AC3E}">
        <p14:creationId xmlns:p14="http://schemas.microsoft.com/office/powerpoint/2010/main" val="1281204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426721"/>
            <a:ext cx="8596668" cy="507999"/>
          </a:xfrm>
        </p:spPr>
        <p:txBody>
          <a:bodyPr>
            <a:normAutofit fontScale="90000"/>
          </a:bodyPr>
          <a:lstStyle/>
          <a:p>
            <a:r>
              <a:rPr lang="en-US" dirty="0" smtClean="0"/>
              <a:t>DEFINITION OF TENSES.</a:t>
            </a:r>
            <a:endParaRPr lang="en-US" dirty="0"/>
          </a:p>
        </p:txBody>
      </p:sp>
      <p:sp>
        <p:nvSpPr>
          <p:cNvPr id="3" name="Text Placeholder 2"/>
          <p:cNvSpPr>
            <a:spLocks noGrp="1"/>
          </p:cNvSpPr>
          <p:nvPr>
            <p:ph type="body" idx="1"/>
          </p:nvPr>
        </p:nvSpPr>
        <p:spPr>
          <a:xfrm>
            <a:off x="294640" y="1066800"/>
            <a:ext cx="10749280" cy="5537200"/>
          </a:xfrm>
        </p:spPr>
        <p:txBody>
          <a:bodyPr/>
          <a:lstStyle/>
          <a:p>
            <a:pPr marL="457200" indent="-457200">
              <a:buAutoNum type="arabicPeriod"/>
            </a:pPr>
            <a:r>
              <a:rPr lang="en-US" dirty="0" smtClean="0"/>
              <a:t>Simple </a:t>
            </a:r>
            <a:r>
              <a:rPr lang="en-US" dirty="0"/>
              <a:t>Present: Indicates habitual actions or general truths</a:t>
            </a:r>
            <a:r>
              <a:rPr lang="en-US" dirty="0" smtClean="0"/>
              <a:t>.</a:t>
            </a:r>
          </a:p>
          <a:p>
            <a:pPr marL="457200" indent="-457200">
              <a:buAutoNum type="arabicPeriod"/>
            </a:pPr>
            <a:r>
              <a:rPr lang="en-US" dirty="0"/>
              <a:t>Simple Past: Describes actions completed in the past</a:t>
            </a:r>
            <a:r>
              <a:rPr lang="en-US" dirty="0" smtClean="0"/>
              <a:t>.</a:t>
            </a:r>
          </a:p>
          <a:p>
            <a:pPr marL="457200" indent="-457200">
              <a:buAutoNum type="arabicPeriod"/>
            </a:pPr>
            <a:r>
              <a:rPr lang="en-US" dirty="0" smtClean="0"/>
              <a:t>Present Continuous: indicates action happening right now.</a:t>
            </a:r>
          </a:p>
          <a:p>
            <a:pPr marL="457200" indent="-457200">
              <a:buAutoNum type="arabicPeriod"/>
            </a:pPr>
            <a:r>
              <a:rPr lang="en-US" dirty="0" smtClean="0"/>
              <a:t>Present perfect : Describes </a:t>
            </a:r>
            <a:r>
              <a:rPr lang="en-US" dirty="0"/>
              <a:t>actions that have been completed at some point in the past but are relevant now</a:t>
            </a:r>
            <a:r>
              <a:rPr lang="en-US" dirty="0" smtClean="0"/>
              <a:t>.</a:t>
            </a:r>
          </a:p>
          <a:p>
            <a:r>
              <a:rPr lang="en-US" b="1" dirty="0" smtClean="0"/>
              <a:t>5.Questions </a:t>
            </a:r>
            <a:r>
              <a:rPr lang="en-US" b="1" dirty="0"/>
              <a:t>and Negations</a:t>
            </a:r>
          </a:p>
          <a:p>
            <a:r>
              <a:rPr lang="en-US" b="1" dirty="0"/>
              <a:t>Definition</a:t>
            </a:r>
            <a:r>
              <a:rPr lang="en-US" dirty="0"/>
              <a:t>: "Do" is often used to form questions and negative sentences.</a:t>
            </a:r>
          </a:p>
          <a:p>
            <a:pPr marL="457200" indent="-457200">
              <a:buAutoNum type="arabicPeriod"/>
            </a:pPr>
            <a:endParaRPr lang="en-US" dirty="0" smtClean="0"/>
          </a:p>
          <a:p>
            <a:pPr marL="457200" indent="-457200">
              <a:buAutoNum type="arabicPeriod"/>
            </a:pPr>
            <a:endParaRPr lang="en-US" dirty="0"/>
          </a:p>
        </p:txBody>
      </p:sp>
      <p:sp>
        <p:nvSpPr>
          <p:cNvPr id="5" name="Rectangle 2"/>
          <p:cNvSpPr>
            <a:spLocks noChangeArrowheads="1"/>
          </p:cNvSpPr>
          <p:nvPr/>
        </p:nvSpPr>
        <p:spPr bwMode="auto">
          <a:xfrm>
            <a:off x="0" y="-461665"/>
            <a:ext cx="26481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6499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172720"/>
            <a:ext cx="10657840" cy="548640"/>
          </a:xfrm>
        </p:spPr>
        <p:txBody>
          <a:bodyPr>
            <a:normAutofit fontScale="90000"/>
          </a:bodyPr>
          <a:lstStyle/>
          <a:p>
            <a:r>
              <a:rPr lang="en-US" b="1" dirty="0"/>
              <a:t>3. Do</a:t>
            </a:r>
          </a:p>
        </p:txBody>
      </p:sp>
      <p:sp>
        <p:nvSpPr>
          <p:cNvPr id="3" name="Content Placeholder 2"/>
          <p:cNvSpPr>
            <a:spLocks noGrp="1"/>
          </p:cNvSpPr>
          <p:nvPr>
            <p:ph idx="1"/>
          </p:nvPr>
        </p:nvSpPr>
        <p:spPr>
          <a:xfrm>
            <a:off x="111760" y="833120"/>
            <a:ext cx="11541760" cy="5852159"/>
          </a:xfrm>
        </p:spPr>
        <p:txBody>
          <a:bodyPr>
            <a:normAutofit lnSpcReduction="10000"/>
          </a:bodyPr>
          <a:lstStyle/>
          <a:p>
            <a:r>
              <a:rPr lang="en-US" b="1" dirty="0" smtClean="0">
                <a:solidFill>
                  <a:schemeClr val="tx1">
                    <a:lumMod val="95000"/>
                    <a:lumOff val="5000"/>
                  </a:schemeClr>
                </a:solidFill>
                <a:latin typeface="Times New Roman" panose="02020603050405020304" pitchFamily="18" charset="0"/>
                <a:cs typeface="Times New Roman" panose="02020603050405020304" pitchFamily="18" charset="0"/>
              </a:rPr>
              <a:t>Forms</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do, does, did, doing</a:t>
            </a:r>
          </a:p>
          <a:p>
            <a:r>
              <a:rPr lang="en-US" b="1" dirty="0">
                <a:solidFill>
                  <a:schemeClr val="tx1">
                    <a:lumMod val="95000"/>
                    <a:lumOff val="5000"/>
                  </a:schemeClr>
                </a:solidFill>
                <a:latin typeface="Times New Roman" panose="02020603050405020304" pitchFamily="18" charset="0"/>
                <a:cs typeface="Times New Roman" panose="02020603050405020304" pitchFamily="18" charset="0"/>
              </a:rPr>
              <a:t>Uses</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p>
          <a:p>
            <a:pPr lvl="1"/>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Questions: "Do you like ice cream?"</a:t>
            </a:r>
          </a:p>
          <a:p>
            <a:pPr lvl="1"/>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Negations: "I do not understand</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1800" dirty="0">
              <a:solidFill>
                <a:schemeClr val="tx1">
                  <a:lumMod val="95000"/>
                  <a:lumOff val="5000"/>
                </a:schemeClr>
              </a:solidFill>
              <a:latin typeface="Times New Roman" panose="02020603050405020304" pitchFamily="18" charset="0"/>
              <a:cs typeface="Times New Roman" panose="02020603050405020304" pitchFamily="18" charset="0"/>
            </a:endParaRPr>
          </a:p>
          <a:p>
            <a:pPr lvl="1"/>
            <a:r>
              <a:rPr lang="en-US" sz="1800" dirty="0" smtClean="0">
                <a:solidFill>
                  <a:srgbClr val="7030A0"/>
                </a:solidFill>
                <a:latin typeface="Times New Roman" panose="02020603050405020304" pitchFamily="18" charset="0"/>
                <a:cs typeface="Times New Roman" panose="02020603050405020304" pitchFamily="18" charset="0"/>
              </a:rPr>
              <a:t>Simple present of verb to “Do</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 I do business, You do homework, He/she/it does work, We do home chores, They do farming.</a:t>
            </a:r>
          </a:p>
          <a:p>
            <a:pPr lvl="1"/>
            <a:r>
              <a:rPr lang="en-US" sz="1800" dirty="0" smtClean="0">
                <a:solidFill>
                  <a:srgbClr val="7030A0"/>
                </a:solidFill>
                <a:latin typeface="Times New Roman" panose="02020603050405020304" pitchFamily="18" charset="0"/>
                <a:cs typeface="Times New Roman" panose="02020603050405020304" pitchFamily="18" charset="0"/>
              </a:rPr>
              <a:t>Negative: </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I do not do business, etc..</a:t>
            </a:r>
          </a:p>
          <a:p>
            <a:pPr lvl="1"/>
            <a:r>
              <a:rPr lang="en-US" sz="1800" dirty="0" smtClean="0">
                <a:solidFill>
                  <a:srgbClr val="7030A0"/>
                </a:solidFill>
                <a:latin typeface="Times New Roman" panose="02020603050405020304" pitchFamily="18" charset="0"/>
                <a:cs typeface="Times New Roman" panose="02020603050405020304" pitchFamily="18" charset="0"/>
              </a:rPr>
              <a:t>Interrogative</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 Do I do business?, Does He/she/it do work? Etc..</a:t>
            </a:r>
          </a:p>
          <a:p>
            <a:pPr lvl="1"/>
            <a:r>
              <a:rPr lang="en-US" sz="1800" dirty="0" smtClean="0">
                <a:solidFill>
                  <a:srgbClr val="7030A0"/>
                </a:solidFill>
                <a:latin typeface="Times New Roman" panose="02020603050405020304" pitchFamily="18" charset="0"/>
                <a:cs typeface="Times New Roman" panose="02020603050405020304" pitchFamily="18" charset="0"/>
              </a:rPr>
              <a:t>Simple past of verb to “ Do</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 I did my business, You did homework, He/ she/ it did work, We did home chores, They did farming.</a:t>
            </a:r>
          </a:p>
          <a:p>
            <a:pPr lvl="1"/>
            <a:r>
              <a:rPr lang="en-US" sz="1800" dirty="0" smtClean="0">
                <a:solidFill>
                  <a:srgbClr val="7030A0"/>
                </a:solidFill>
                <a:latin typeface="Times New Roman" panose="02020603050405020304" pitchFamily="18" charset="0"/>
                <a:cs typeface="Times New Roman" panose="02020603050405020304" pitchFamily="18" charset="0"/>
              </a:rPr>
              <a:t>Interrogative</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 Did I do my business? Etc..</a:t>
            </a:r>
          </a:p>
          <a:p>
            <a:pPr lvl="1"/>
            <a:r>
              <a:rPr lang="en-US" sz="1800" dirty="0" smtClean="0">
                <a:solidFill>
                  <a:srgbClr val="7030A0"/>
                </a:solidFill>
                <a:latin typeface="Times New Roman" panose="02020603050405020304" pitchFamily="18" charset="0"/>
                <a:cs typeface="Times New Roman" panose="02020603050405020304" pitchFamily="18" charset="0"/>
              </a:rPr>
              <a:t>Present continuous; </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I am doing my business, You are doing homework, He/she/it is doing work, We are doing home chores, They are doing farming.</a:t>
            </a:r>
          </a:p>
          <a:p>
            <a:pPr lvl="1"/>
            <a:r>
              <a:rPr lang="en-US" sz="1800" dirty="0" smtClean="0">
                <a:solidFill>
                  <a:srgbClr val="7030A0"/>
                </a:solidFill>
                <a:latin typeface="Times New Roman" panose="02020603050405020304" pitchFamily="18" charset="0"/>
                <a:cs typeface="Times New Roman" panose="02020603050405020304" pitchFamily="18" charset="0"/>
              </a:rPr>
              <a:t>Negative:  </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I am not doing business. Etc..</a:t>
            </a:r>
          </a:p>
          <a:p>
            <a:pPr lvl="1"/>
            <a:r>
              <a:rPr lang="en-US" sz="1800" dirty="0" smtClean="0">
                <a:solidFill>
                  <a:srgbClr val="7030A0"/>
                </a:solidFill>
                <a:latin typeface="Times New Roman" panose="02020603050405020304" pitchFamily="18" charset="0"/>
                <a:cs typeface="Times New Roman" panose="02020603050405020304" pitchFamily="18" charset="0"/>
              </a:rPr>
              <a:t>Interrogative: </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Am I doing my business? Etc..</a:t>
            </a:r>
          </a:p>
          <a:p>
            <a:pPr lvl="1"/>
            <a:r>
              <a:rPr lang="en-US" sz="1800" dirty="0" smtClean="0">
                <a:solidFill>
                  <a:srgbClr val="7030A0"/>
                </a:solidFill>
                <a:latin typeface="Times New Roman" panose="02020603050405020304" pitchFamily="18" charset="0"/>
                <a:cs typeface="Times New Roman" panose="02020603050405020304" pitchFamily="18" charset="0"/>
              </a:rPr>
              <a:t>Past continuous: </a:t>
            </a:r>
            <a:r>
              <a:rPr lang="en-US" sz="1800" dirty="0" smtClean="0">
                <a:solidFill>
                  <a:schemeClr val="tx1">
                    <a:lumMod val="95000"/>
                    <a:lumOff val="5000"/>
                  </a:schemeClr>
                </a:solidFill>
                <a:latin typeface="Times New Roman" panose="02020603050405020304" pitchFamily="18" charset="0"/>
                <a:cs typeface="Times New Roman" panose="02020603050405020304" pitchFamily="18" charset="0"/>
              </a:rPr>
              <a:t>I was doing business, You were doing homework, He/she/it was doing work, We were doing home chores, They were doing farming.</a:t>
            </a:r>
            <a:endParaRPr lang="en-US" sz="1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07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2560"/>
            <a:ext cx="8596668" cy="558800"/>
          </a:xfrm>
        </p:spPr>
        <p:txBody>
          <a:bodyPr>
            <a:normAutofit fontScale="90000"/>
          </a:bodyPr>
          <a:lstStyle/>
          <a:p>
            <a:r>
              <a:rPr lang="en-US" dirty="0"/>
              <a:t>Scenario: A Day at the Park</a:t>
            </a:r>
          </a:p>
        </p:txBody>
      </p:sp>
      <p:sp>
        <p:nvSpPr>
          <p:cNvPr id="3" name="Content Placeholder 2"/>
          <p:cNvSpPr>
            <a:spLocks noGrp="1"/>
          </p:cNvSpPr>
          <p:nvPr>
            <p:ph idx="1"/>
          </p:nvPr>
        </p:nvSpPr>
        <p:spPr>
          <a:xfrm>
            <a:off x="152400" y="829629"/>
            <a:ext cx="11308080" cy="5936931"/>
          </a:xfrm>
        </p:spPr>
        <p:txBody>
          <a:bodyPr/>
          <a:lstStyle/>
          <a:p>
            <a:r>
              <a:rPr lang="en-US" dirty="0"/>
              <a:t>It’s a bright Saturday morning, and Anna and Ben are at the park. They find a nice spot under a big tree to sit and relax.</a:t>
            </a:r>
          </a:p>
          <a:p>
            <a:pPr marL="0" indent="0">
              <a:buNone/>
            </a:pPr>
            <a:r>
              <a:rPr lang="en-US" dirty="0"/>
              <a:t>Anna looks around and says, “Do you want to play </a:t>
            </a:r>
            <a:r>
              <a:rPr lang="en-US" dirty="0" err="1"/>
              <a:t>frisbee</a:t>
            </a:r>
            <a:r>
              <a:rPr lang="en-US" dirty="0"/>
              <a:t>?”</a:t>
            </a:r>
          </a:p>
          <a:p>
            <a:pPr marL="0" indent="0">
              <a:buNone/>
            </a:pPr>
            <a:r>
              <a:rPr lang="en-US" dirty="0"/>
              <a:t>Ben replies, “Yes, I do! I love playing </a:t>
            </a:r>
            <a:r>
              <a:rPr lang="en-US" dirty="0" err="1"/>
              <a:t>frisbee</a:t>
            </a:r>
            <a:r>
              <a:rPr lang="en-US" dirty="0"/>
              <a:t> at the park.”</a:t>
            </a:r>
          </a:p>
          <a:p>
            <a:pPr marL="0" indent="0">
              <a:buNone/>
            </a:pPr>
            <a:r>
              <a:rPr lang="en-US" dirty="0"/>
              <a:t>They grab the </a:t>
            </a:r>
            <a:r>
              <a:rPr lang="en-US" dirty="0" smtClean="0"/>
              <a:t>small-ball </a:t>
            </a:r>
            <a:r>
              <a:rPr lang="en-US" dirty="0"/>
              <a:t>from their bag. Anna throws it to Ben, and he catches it easily. “I do enjoy this game!” he shouts happily.</a:t>
            </a:r>
          </a:p>
          <a:p>
            <a:pPr marL="0" indent="0">
              <a:buNone/>
            </a:pPr>
            <a:r>
              <a:rPr lang="en-US" dirty="0"/>
              <a:t>After a while, they take a break. Anna asks, “Do you want to eat lunch now?”</a:t>
            </a:r>
          </a:p>
          <a:p>
            <a:pPr marL="0" indent="0">
              <a:buNone/>
            </a:pPr>
            <a:r>
              <a:rPr lang="en-US" dirty="0"/>
              <a:t>Ben nods. “I do! I brought sandwiches. Did you bring anything?”</a:t>
            </a:r>
          </a:p>
          <a:p>
            <a:pPr marL="0" indent="0">
              <a:buNone/>
            </a:pPr>
            <a:r>
              <a:rPr lang="en-US" dirty="0"/>
              <a:t>“Yes, I brought some fruit and cookies,” Anna says with a smile.</a:t>
            </a:r>
          </a:p>
          <a:p>
            <a:pPr marL="0" indent="0">
              <a:buNone/>
            </a:pPr>
            <a:r>
              <a:rPr lang="en-US" dirty="0"/>
              <a:t>They sit on the grass and enjoy their lunch. “This is nice,” Ben says. “I do like spending time here.”</a:t>
            </a:r>
          </a:p>
          <a:p>
            <a:pPr marL="0" indent="0">
              <a:buNone/>
            </a:pPr>
            <a:r>
              <a:rPr lang="en-US" dirty="0"/>
              <a:t>After lunch, they walk around the park. “Look at the flowers!” Anna points out. “They are beautiful.”</a:t>
            </a:r>
          </a:p>
          <a:p>
            <a:pPr marL="0" indent="0">
              <a:buNone/>
            </a:pPr>
            <a:r>
              <a:rPr lang="en-US" dirty="0"/>
              <a:t>“Yes, they are,” Ben agrees. “This park is a great place to relax.”</a:t>
            </a:r>
          </a:p>
          <a:p>
            <a:pPr marL="0" indent="0">
              <a:buNone/>
            </a:pPr>
            <a:r>
              <a:rPr lang="en-US" dirty="0"/>
              <a:t>As the sun begins to set, they pack their things. “I do not want to leave,” Anna says.</a:t>
            </a:r>
          </a:p>
          <a:p>
            <a:pPr marL="0" indent="0">
              <a:buNone/>
            </a:pPr>
            <a:r>
              <a:rPr lang="en-US" dirty="0"/>
              <a:t>“Me neither,” Ben replies. “But we can come back next week!”</a:t>
            </a:r>
          </a:p>
          <a:p>
            <a:pPr marL="0" indent="0">
              <a:buNone/>
            </a:pPr>
            <a:r>
              <a:rPr lang="en-US" dirty="0"/>
              <a:t>They leave the park, happy and full of fun memories from their day.</a:t>
            </a:r>
          </a:p>
        </p:txBody>
      </p:sp>
    </p:spTree>
    <p:extLst>
      <p:ext uri="{BB962C8B-B14F-4D97-AF65-F5344CB8AC3E}">
        <p14:creationId xmlns:p14="http://schemas.microsoft.com/office/powerpoint/2010/main" val="1409196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213361"/>
            <a:ext cx="8596668" cy="568959"/>
          </a:xfrm>
        </p:spPr>
        <p:txBody>
          <a:bodyPr>
            <a:normAutofit fontScale="90000"/>
          </a:bodyPr>
          <a:lstStyle/>
          <a:p>
            <a:r>
              <a:rPr lang="en-US" dirty="0" smtClean="0"/>
              <a:t>Verb to “ HAVE”</a:t>
            </a:r>
            <a:endParaRPr lang="en-US" dirty="0"/>
          </a:p>
        </p:txBody>
      </p:sp>
      <p:sp>
        <p:nvSpPr>
          <p:cNvPr id="3" name="Text Placeholder 2"/>
          <p:cNvSpPr>
            <a:spLocks noGrp="1"/>
          </p:cNvSpPr>
          <p:nvPr>
            <p:ph type="body" idx="1"/>
          </p:nvPr>
        </p:nvSpPr>
        <p:spPr>
          <a:xfrm>
            <a:off x="274320" y="782320"/>
            <a:ext cx="11226800" cy="5872480"/>
          </a:xfrm>
        </p:spPr>
        <p:txBody>
          <a:bodyPr>
            <a:normAutofit fontScale="92500" lnSpcReduction="20000"/>
          </a:bodyPr>
          <a:lstStyle/>
          <a:p>
            <a:r>
              <a:rPr lang="en-US" b="1" dirty="0" smtClean="0"/>
              <a:t>1. Present </a:t>
            </a:r>
            <a:r>
              <a:rPr lang="en-US" b="1" dirty="0"/>
              <a:t>Simple</a:t>
            </a:r>
          </a:p>
          <a:p>
            <a:r>
              <a:rPr lang="en-US" b="1" dirty="0"/>
              <a:t>Form</a:t>
            </a:r>
            <a:r>
              <a:rPr lang="en-US" dirty="0"/>
              <a:t>: have/has</a:t>
            </a:r>
          </a:p>
          <a:p>
            <a:r>
              <a:rPr lang="en-US" b="1" dirty="0"/>
              <a:t>Examples</a:t>
            </a:r>
            <a:r>
              <a:rPr lang="en-US" dirty="0"/>
              <a:t>: </a:t>
            </a:r>
          </a:p>
          <a:p>
            <a:pPr lvl="1"/>
            <a:r>
              <a:rPr lang="en-US" dirty="0"/>
              <a:t>I have a dog named Max.</a:t>
            </a:r>
          </a:p>
          <a:p>
            <a:pPr lvl="1"/>
            <a:r>
              <a:rPr lang="en-US" dirty="0"/>
              <a:t>She has a beautiful garden.</a:t>
            </a:r>
          </a:p>
          <a:p>
            <a:pPr lvl="1"/>
            <a:r>
              <a:rPr lang="en-US" dirty="0"/>
              <a:t>They have a lot of friends in the city.</a:t>
            </a:r>
          </a:p>
          <a:p>
            <a:pPr lvl="1"/>
            <a:r>
              <a:rPr lang="en-US" dirty="0"/>
              <a:t>He has a new job.</a:t>
            </a:r>
          </a:p>
          <a:p>
            <a:pPr lvl="1"/>
            <a:r>
              <a:rPr lang="en-US" dirty="0"/>
              <a:t>We have a meeting every Monday.</a:t>
            </a:r>
          </a:p>
          <a:p>
            <a:endParaRPr lang="en-US" dirty="0"/>
          </a:p>
          <a:p>
            <a:r>
              <a:rPr lang="en-US" b="1" dirty="0"/>
              <a:t>2</a:t>
            </a:r>
            <a:r>
              <a:rPr lang="en-US" b="1" dirty="0" smtClean="0"/>
              <a:t>. </a:t>
            </a:r>
            <a:r>
              <a:rPr lang="en-US" b="1" dirty="0"/>
              <a:t>Simple Past</a:t>
            </a:r>
          </a:p>
          <a:p>
            <a:r>
              <a:rPr lang="en-US" b="1" dirty="0"/>
              <a:t>Form</a:t>
            </a:r>
            <a:r>
              <a:rPr lang="en-US" dirty="0"/>
              <a:t>: had</a:t>
            </a:r>
          </a:p>
          <a:p>
            <a:r>
              <a:rPr lang="en-US" b="1" dirty="0"/>
              <a:t>Examples</a:t>
            </a:r>
            <a:r>
              <a:rPr lang="en-US" dirty="0"/>
              <a:t>: </a:t>
            </a:r>
          </a:p>
          <a:p>
            <a:pPr lvl="1"/>
            <a:r>
              <a:rPr lang="en-US" dirty="0"/>
              <a:t>I had a great time at the party last night.</a:t>
            </a:r>
          </a:p>
          <a:p>
            <a:pPr lvl="1"/>
            <a:r>
              <a:rPr lang="en-US" dirty="0"/>
              <a:t>She had a delicious meal at the restaurant.</a:t>
            </a:r>
          </a:p>
          <a:p>
            <a:pPr lvl="1"/>
            <a:r>
              <a:rPr lang="en-US" dirty="0"/>
              <a:t>They had a meeting yesterday afternoon.</a:t>
            </a:r>
          </a:p>
          <a:p>
            <a:pPr lvl="1"/>
            <a:r>
              <a:rPr lang="en-US" dirty="0"/>
              <a:t>He had a lot of homework to complete.</a:t>
            </a:r>
          </a:p>
          <a:p>
            <a:pPr lvl="1"/>
            <a:r>
              <a:rPr lang="en-US" dirty="0"/>
              <a:t>We had a wonderful vacation last summer.</a:t>
            </a:r>
          </a:p>
          <a:p>
            <a:endParaRPr lang="en-US" b="1" dirty="0" smtClean="0"/>
          </a:p>
          <a:p>
            <a:endParaRPr lang="en-US" dirty="0"/>
          </a:p>
        </p:txBody>
      </p:sp>
    </p:spTree>
    <p:extLst>
      <p:ext uri="{BB962C8B-B14F-4D97-AF65-F5344CB8AC3E}">
        <p14:creationId xmlns:p14="http://schemas.microsoft.com/office/powerpoint/2010/main" val="2497113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2560"/>
            <a:ext cx="8596668" cy="721360"/>
          </a:xfrm>
        </p:spPr>
        <p:txBody>
          <a:bodyPr/>
          <a:lstStyle/>
          <a:p>
            <a:r>
              <a:rPr lang="en-US" b="1" dirty="0" smtClean="0"/>
              <a:t>Conti…</a:t>
            </a:r>
            <a:endParaRPr lang="en-US" b="1" dirty="0"/>
          </a:p>
        </p:txBody>
      </p:sp>
      <p:sp>
        <p:nvSpPr>
          <p:cNvPr id="3" name="Content Placeholder 2"/>
          <p:cNvSpPr>
            <a:spLocks noGrp="1"/>
          </p:cNvSpPr>
          <p:nvPr>
            <p:ph idx="1"/>
          </p:nvPr>
        </p:nvSpPr>
        <p:spPr>
          <a:xfrm>
            <a:off x="182880" y="883920"/>
            <a:ext cx="10840720" cy="5740399"/>
          </a:xfrm>
        </p:spPr>
        <p:txBody>
          <a:bodyPr>
            <a:normAutofit fontScale="92500" lnSpcReduction="10000"/>
          </a:bodyPr>
          <a:lstStyle/>
          <a:p>
            <a:pPr marL="0" indent="0">
              <a:buNone/>
            </a:pPr>
            <a:r>
              <a:rPr lang="en-US" b="1" dirty="0"/>
              <a:t>3. Past Continuous</a:t>
            </a:r>
          </a:p>
          <a:p>
            <a:r>
              <a:rPr lang="en-US" b="1" dirty="0"/>
              <a:t>Form</a:t>
            </a:r>
            <a:r>
              <a:rPr lang="en-US" dirty="0"/>
              <a:t>: was/were having</a:t>
            </a:r>
          </a:p>
          <a:p>
            <a:r>
              <a:rPr lang="en-US" b="1" dirty="0"/>
              <a:t>Examples</a:t>
            </a:r>
            <a:r>
              <a:rPr lang="en-US" dirty="0"/>
              <a:t>: </a:t>
            </a:r>
          </a:p>
          <a:p>
            <a:pPr lvl="1"/>
            <a:r>
              <a:rPr lang="en-US" dirty="0"/>
              <a:t>I was having breakfast when the phone rang.</a:t>
            </a:r>
          </a:p>
          <a:p>
            <a:pPr lvl="1"/>
            <a:r>
              <a:rPr lang="en-US" dirty="0"/>
              <a:t>She was having a conversation with her friend.</a:t>
            </a:r>
          </a:p>
          <a:p>
            <a:pPr lvl="1"/>
            <a:r>
              <a:rPr lang="en-US" dirty="0"/>
              <a:t>They were having a picnic in the park.</a:t>
            </a:r>
          </a:p>
          <a:p>
            <a:pPr lvl="1"/>
            <a:r>
              <a:rPr lang="en-US" dirty="0"/>
              <a:t>He was having trouble with his computer.</a:t>
            </a:r>
          </a:p>
          <a:p>
            <a:pPr lvl="1"/>
            <a:r>
              <a:rPr lang="en-US" dirty="0"/>
              <a:t>We were having a great time at the concert.</a:t>
            </a:r>
          </a:p>
          <a:p>
            <a:pPr marL="0" indent="0">
              <a:buNone/>
            </a:pPr>
            <a:r>
              <a:rPr lang="en-US" b="1" dirty="0"/>
              <a:t>4. Future Simple</a:t>
            </a:r>
          </a:p>
          <a:p>
            <a:r>
              <a:rPr lang="en-US" b="1" dirty="0"/>
              <a:t>Form</a:t>
            </a:r>
            <a:r>
              <a:rPr lang="en-US" dirty="0"/>
              <a:t>: will have</a:t>
            </a:r>
          </a:p>
          <a:p>
            <a:r>
              <a:rPr lang="en-US" b="1" dirty="0"/>
              <a:t>Examples</a:t>
            </a:r>
            <a:r>
              <a:rPr lang="en-US" dirty="0"/>
              <a:t>: </a:t>
            </a:r>
          </a:p>
          <a:p>
            <a:pPr lvl="1"/>
            <a:r>
              <a:rPr lang="en-US" dirty="0"/>
              <a:t>I will have a presentation next week.</a:t>
            </a:r>
          </a:p>
          <a:p>
            <a:pPr lvl="1"/>
            <a:r>
              <a:rPr lang="en-US" dirty="0"/>
              <a:t>She will have her birthday party on Saturday.</a:t>
            </a:r>
          </a:p>
          <a:p>
            <a:pPr lvl="1"/>
            <a:r>
              <a:rPr lang="en-US" dirty="0"/>
              <a:t>They will have a meeting tomorrow.</a:t>
            </a:r>
          </a:p>
          <a:p>
            <a:pPr lvl="1"/>
            <a:r>
              <a:rPr lang="en-US" dirty="0"/>
              <a:t>He will have a chance to travel abroad.</a:t>
            </a:r>
          </a:p>
          <a:p>
            <a:pPr lvl="1"/>
            <a:r>
              <a:rPr lang="en-US" dirty="0"/>
              <a:t>We will have dinner at a nice restaurant.</a:t>
            </a:r>
          </a:p>
          <a:p>
            <a:endParaRPr lang="en-US" dirty="0"/>
          </a:p>
        </p:txBody>
      </p:sp>
    </p:spTree>
    <p:extLst>
      <p:ext uri="{BB962C8B-B14F-4D97-AF65-F5344CB8AC3E}">
        <p14:creationId xmlns:p14="http://schemas.microsoft.com/office/powerpoint/2010/main" val="117400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3360"/>
            <a:ext cx="8596668" cy="812800"/>
          </a:xfrm>
        </p:spPr>
        <p:txBody>
          <a:bodyPr/>
          <a:lstStyle/>
          <a:p>
            <a:r>
              <a:rPr lang="en-US" dirty="0" smtClean="0"/>
              <a:t>Conti..</a:t>
            </a:r>
            <a:endParaRPr lang="en-US" dirty="0"/>
          </a:p>
        </p:txBody>
      </p:sp>
      <p:sp>
        <p:nvSpPr>
          <p:cNvPr id="3" name="Content Placeholder 2"/>
          <p:cNvSpPr>
            <a:spLocks noGrp="1"/>
          </p:cNvSpPr>
          <p:nvPr>
            <p:ph idx="1"/>
          </p:nvPr>
        </p:nvSpPr>
        <p:spPr>
          <a:xfrm>
            <a:off x="182880" y="1209040"/>
            <a:ext cx="11694160" cy="5394959"/>
          </a:xfrm>
        </p:spPr>
        <p:txBody>
          <a:bodyPr/>
          <a:lstStyle/>
          <a:p>
            <a:pPr marL="0" indent="0">
              <a:buNone/>
            </a:pPr>
            <a:r>
              <a:rPr lang="en-US" b="1" dirty="0" smtClean="0"/>
              <a:t> 5.Present </a:t>
            </a:r>
            <a:r>
              <a:rPr lang="en-US" b="1" dirty="0"/>
              <a:t>Perfect</a:t>
            </a:r>
          </a:p>
          <a:p>
            <a:r>
              <a:rPr lang="en-US" b="1" dirty="0"/>
              <a:t>Form</a:t>
            </a:r>
            <a:r>
              <a:rPr lang="en-US" dirty="0"/>
              <a:t>: have/has had</a:t>
            </a:r>
          </a:p>
          <a:p>
            <a:r>
              <a:rPr lang="en-US" b="1" dirty="0"/>
              <a:t>Examples</a:t>
            </a:r>
            <a:r>
              <a:rPr lang="en-US" dirty="0"/>
              <a:t>: </a:t>
            </a:r>
          </a:p>
          <a:p>
            <a:pPr lvl="1"/>
            <a:r>
              <a:rPr lang="en-US" dirty="0"/>
              <a:t>I have had this car for five years.</a:t>
            </a:r>
          </a:p>
          <a:p>
            <a:pPr lvl="1"/>
            <a:r>
              <a:rPr lang="en-US" dirty="0"/>
              <a:t>She has had several interesting experiences.</a:t>
            </a:r>
          </a:p>
          <a:p>
            <a:pPr lvl="1"/>
            <a:r>
              <a:rPr lang="en-US" dirty="0"/>
              <a:t>They have had enough time to finish the project.</a:t>
            </a:r>
          </a:p>
          <a:p>
            <a:pPr lvl="1"/>
            <a:r>
              <a:rPr lang="en-US" dirty="0"/>
              <a:t>He has had a cold for the last week.</a:t>
            </a:r>
          </a:p>
          <a:p>
            <a:pPr lvl="1"/>
            <a:r>
              <a:rPr lang="en-US" dirty="0"/>
              <a:t>We have had many discussions about the topic.</a:t>
            </a:r>
          </a:p>
          <a:p>
            <a:pPr marL="0" indent="0">
              <a:buNone/>
            </a:pPr>
            <a:endParaRPr lang="en-US" dirty="0"/>
          </a:p>
        </p:txBody>
      </p:sp>
    </p:spTree>
    <p:extLst>
      <p:ext uri="{BB962C8B-B14F-4D97-AF65-F5344CB8AC3E}">
        <p14:creationId xmlns:p14="http://schemas.microsoft.com/office/powerpoint/2010/main" val="1944694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3360"/>
            <a:ext cx="8596668" cy="660400"/>
          </a:xfrm>
        </p:spPr>
        <p:txBody>
          <a:bodyPr/>
          <a:lstStyle/>
          <a:p>
            <a:r>
              <a:rPr lang="en-US" dirty="0" smtClean="0"/>
              <a:t>Uses </a:t>
            </a:r>
            <a:r>
              <a:rPr lang="en-US" dirty="0"/>
              <a:t>of "To Do"</a:t>
            </a:r>
          </a:p>
        </p:txBody>
      </p:sp>
      <p:sp>
        <p:nvSpPr>
          <p:cNvPr id="3" name="Content Placeholder 2"/>
          <p:cNvSpPr>
            <a:spLocks noGrp="1"/>
          </p:cNvSpPr>
          <p:nvPr>
            <p:ph idx="1"/>
          </p:nvPr>
        </p:nvSpPr>
        <p:spPr>
          <a:xfrm>
            <a:off x="345440" y="944880"/>
            <a:ext cx="11115040" cy="5648959"/>
          </a:xfrm>
        </p:spPr>
        <p:txBody>
          <a:bodyPr>
            <a:normAutofit fontScale="92500" lnSpcReduction="10000"/>
          </a:bodyPr>
          <a:lstStyle/>
          <a:p>
            <a:pPr marL="0" indent="0">
              <a:buNone/>
            </a:pPr>
            <a:r>
              <a:rPr lang="en-US" b="1" dirty="0"/>
              <a:t>1. Simple Present</a:t>
            </a:r>
          </a:p>
          <a:p>
            <a:r>
              <a:rPr lang="en-US" b="1" dirty="0"/>
              <a:t>Definition</a:t>
            </a:r>
            <a:r>
              <a:rPr lang="en-US" dirty="0"/>
              <a:t>: Indicates habitual actions or general truths.</a:t>
            </a:r>
          </a:p>
          <a:p>
            <a:r>
              <a:rPr lang="en-US" b="1" dirty="0"/>
              <a:t>Examples</a:t>
            </a:r>
            <a:r>
              <a:rPr lang="en-US" dirty="0"/>
              <a:t>: </a:t>
            </a:r>
          </a:p>
          <a:p>
            <a:pPr lvl="1"/>
            <a:r>
              <a:rPr lang="en-US" dirty="0"/>
              <a:t>I </a:t>
            </a:r>
            <a:r>
              <a:rPr lang="en-US" b="1" dirty="0"/>
              <a:t>do</a:t>
            </a:r>
            <a:r>
              <a:rPr lang="en-US" dirty="0"/>
              <a:t> my homework every evening.</a:t>
            </a:r>
          </a:p>
          <a:p>
            <a:pPr lvl="1"/>
            <a:r>
              <a:rPr lang="en-US" dirty="0"/>
              <a:t>She </a:t>
            </a:r>
            <a:r>
              <a:rPr lang="en-US" b="1" dirty="0"/>
              <a:t>does</a:t>
            </a:r>
            <a:r>
              <a:rPr lang="en-US" dirty="0"/>
              <a:t> yoga in the morning.</a:t>
            </a:r>
          </a:p>
          <a:p>
            <a:pPr lvl="1"/>
            <a:r>
              <a:rPr lang="en-US" dirty="0"/>
              <a:t>They </a:t>
            </a:r>
            <a:r>
              <a:rPr lang="en-US" b="1" dirty="0"/>
              <a:t>do</a:t>
            </a:r>
            <a:r>
              <a:rPr lang="en-US" dirty="0"/>
              <a:t> their shopping on weekends.</a:t>
            </a:r>
          </a:p>
          <a:p>
            <a:pPr lvl="1"/>
            <a:r>
              <a:rPr lang="en-US" dirty="0"/>
              <a:t>He </a:t>
            </a:r>
            <a:r>
              <a:rPr lang="en-US" b="1" dirty="0"/>
              <a:t>does</a:t>
            </a:r>
            <a:r>
              <a:rPr lang="en-US" dirty="0"/>
              <a:t> not like spicy food.</a:t>
            </a:r>
          </a:p>
          <a:p>
            <a:pPr lvl="1"/>
            <a:r>
              <a:rPr lang="en-US" dirty="0"/>
              <a:t>We </a:t>
            </a:r>
            <a:r>
              <a:rPr lang="en-US" b="1" dirty="0"/>
              <a:t>do</a:t>
            </a:r>
            <a:r>
              <a:rPr lang="en-US" dirty="0"/>
              <a:t> our best in every task.</a:t>
            </a:r>
          </a:p>
          <a:p>
            <a:pPr marL="0" indent="0">
              <a:buNone/>
            </a:pPr>
            <a:r>
              <a:rPr lang="en-US" b="1" dirty="0"/>
              <a:t>2. Simple Past</a:t>
            </a:r>
          </a:p>
          <a:p>
            <a:r>
              <a:rPr lang="en-US" b="1" dirty="0"/>
              <a:t>Definition</a:t>
            </a:r>
            <a:r>
              <a:rPr lang="en-US" dirty="0"/>
              <a:t>: Describes actions completed in the past.</a:t>
            </a:r>
          </a:p>
          <a:p>
            <a:r>
              <a:rPr lang="en-US" b="1" dirty="0"/>
              <a:t>Examples</a:t>
            </a:r>
            <a:r>
              <a:rPr lang="en-US" dirty="0"/>
              <a:t>: </a:t>
            </a:r>
          </a:p>
          <a:p>
            <a:pPr lvl="1"/>
            <a:r>
              <a:rPr lang="en-US" dirty="0"/>
              <a:t>I </a:t>
            </a:r>
            <a:r>
              <a:rPr lang="en-US" b="1" dirty="0"/>
              <a:t>did</a:t>
            </a:r>
            <a:r>
              <a:rPr lang="en-US" dirty="0"/>
              <a:t> my chores yesterday.</a:t>
            </a:r>
          </a:p>
          <a:p>
            <a:pPr lvl="1"/>
            <a:r>
              <a:rPr lang="en-US" dirty="0"/>
              <a:t>She </a:t>
            </a:r>
            <a:r>
              <a:rPr lang="en-US" b="1" dirty="0"/>
              <a:t>did</a:t>
            </a:r>
            <a:r>
              <a:rPr lang="en-US" dirty="0"/>
              <a:t> not attend the meeting last week.</a:t>
            </a:r>
          </a:p>
          <a:p>
            <a:pPr lvl="1"/>
            <a:r>
              <a:rPr lang="en-US" dirty="0"/>
              <a:t>They </a:t>
            </a:r>
            <a:r>
              <a:rPr lang="en-US" b="1" dirty="0"/>
              <a:t>did</a:t>
            </a:r>
            <a:r>
              <a:rPr lang="en-US" dirty="0"/>
              <a:t> their project on time.</a:t>
            </a:r>
          </a:p>
          <a:p>
            <a:pPr lvl="1"/>
            <a:r>
              <a:rPr lang="en-US" dirty="0"/>
              <a:t>He </a:t>
            </a:r>
            <a:r>
              <a:rPr lang="en-US" b="1" dirty="0"/>
              <a:t>did</a:t>
            </a:r>
            <a:r>
              <a:rPr lang="en-US" dirty="0"/>
              <a:t> a great job on the presentation.</a:t>
            </a:r>
          </a:p>
          <a:p>
            <a:pPr lvl="1"/>
            <a:r>
              <a:rPr lang="en-US" dirty="0"/>
              <a:t>We </a:t>
            </a:r>
            <a:r>
              <a:rPr lang="en-US" b="1" dirty="0"/>
              <a:t>did</a:t>
            </a:r>
            <a:r>
              <a:rPr lang="en-US" dirty="0"/>
              <a:t> not see the movie.</a:t>
            </a:r>
          </a:p>
        </p:txBody>
      </p:sp>
    </p:spTree>
    <p:extLst>
      <p:ext uri="{BB962C8B-B14F-4D97-AF65-F5344CB8AC3E}">
        <p14:creationId xmlns:p14="http://schemas.microsoft.com/office/powerpoint/2010/main" val="2918863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3200"/>
            <a:ext cx="8596668" cy="751840"/>
          </a:xfrm>
        </p:spPr>
        <p:txBody>
          <a:bodyPr/>
          <a:lstStyle/>
          <a:p>
            <a:r>
              <a:rPr lang="en-US" dirty="0" smtClean="0"/>
              <a:t>Conti..</a:t>
            </a:r>
            <a:endParaRPr lang="en-US" dirty="0"/>
          </a:p>
        </p:txBody>
      </p:sp>
      <p:sp>
        <p:nvSpPr>
          <p:cNvPr id="3" name="Content Placeholder 2"/>
          <p:cNvSpPr>
            <a:spLocks noGrp="1"/>
          </p:cNvSpPr>
          <p:nvPr>
            <p:ph idx="1"/>
          </p:nvPr>
        </p:nvSpPr>
        <p:spPr>
          <a:xfrm>
            <a:off x="274320" y="1209040"/>
            <a:ext cx="11267440" cy="5161279"/>
          </a:xfrm>
        </p:spPr>
        <p:txBody>
          <a:bodyPr>
            <a:normAutofit fontScale="92500" lnSpcReduction="20000"/>
          </a:bodyPr>
          <a:lstStyle/>
          <a:p>
            <a:pPr marL="0" indent="0">
              <a:buNone/>
            </a:pPr>
            <a:r>
              <a:rPr lang="en-US" b="1" dirty="0"/>
              <a:t>3. Present Continuous</a:t>
            </a:r>
          </a:p>
          <a:p>
            <a:r>
              <a:rPr lang="en-US" b="1" dirty="0"/>
              <a:t>Definition</a:t>
            </a:r>
            <a:r>
              <a:rPr lang="en-US" dirty="0"/>
              <a:t>: Indicates actions happening right now.</a:t>
            </a:r>
          </a:p>
          <a:p>
            <a:r>
              <a:rPr lang="en-US" b="1" dirty="0"/>
              <a:t>Examples</a:t>
            </a:r>
            <a:r>
              <a:rPr lang="en-US" dirty="0"/>
              <a:t>: </a:t>
            </a:r>
          </a:p>
          <a:p>
            <a:pPr lvl="1"/>
            <a:r>
              <a:rPr lang="en-US" dirty="0"/>
              <a:t>I am </a:t>
            </a:r>
            <a:r>
              <a:rPr lang="en-US" b="1" dirty="0"/>
              <a:t>doing</a:t>
            </a:r>
            <a:r>
              <a:rPr lang="en-US" dirty="0"/>
              <a:t> my homework right now.</a:t>
            </a:r>
          </a:p>
          <a:p>
            <a:pPr lvl="1"/>
            <a:r>
              <a:rPr lang="en-US" dirty="0"/>
              <a:t>She is </a:t>
            </a:r>
            <a:r>
              <a:rPr lang="en-US" b="1" dirty="0"/>
              <a:t>doing</a:t>
            </a:r>
            <a:r>
              <a:rPr lang="en-US" dirty="0"/>
              <a:t> well in her new job.</a:t>
            </a:r>
          </a:p>
          <a:p>
            <a:pPr lvl="1"/>
            <a:r>
              <a:rPr lang="en-US" dirty="0"/>
              <a:t>They are </a:t>
            </a:r>
            <a:r>
              <a:rPr lang="en-US" b="1" dirty="0"/>
              <a:t>doing</a:t>
            </a:r>
            <a:r>
              <a:rPr lang="en-US" dirty="0"/>
              <a:t> some renovations at home.</a:t>
            </a:r>
          </a:p>
          <a:p>
            <a:pPr lvl="1"/>
            <a:r>
              <a:rPr lang="en-US" dirty="0"/>
              <a:t>He is </a:t>
            </a:r>
            <a:r>
              <a:rPr lang="en-US" b="1" dirty="0"/>
              <a:t>doing</a:t>
            </a:r>
            <a:r>
              <a:rPr lang="en-US" dirty="0"/>
              <a:t> a lot of research for his thesis.</a:t>
            </a:r>
          </a:p>
          <a:p>
            <a:pPr lvl="1"/>
            <a:r>
              <a:rPr lang="en-US" dirty="0"/>
              <a:t>We are </a:t>
            </a:r>
            <a:r>
              <a:rPr lang="en-US" b="1" dirty="0"/>
              <a:t>doing</a:t>
            </a:r>
            <a:r>
              <a:rPr lang="en-US" dirty="0"/>
              <a:t> our best to help.</a:t>
            </a:r>
          </a:p>
          <a:p>
            <a:pPr marL="0" indent="0">
              <a:buNone/>
            </a:pPr>
            <a:r>
              <a:rPr lang="en-US" b="1" dirty="0"/>
              <a:t>4. Present Perfect</a:t>
            </a:r>
          </a:p>
          <a:p>
            <a:r>
              <a:rPr lang="en-US" b="1" dirty="0"/>
              <a:t>Definition</a:t>
            </a:r>
            <a:r>
              <a:rPr lang="en-US" dirty="0"/>
              <a:t>: Describes actions that have been completed at some point in the past but are relevant now.</a:t>
            </a:r>
          </a:p>
          <a:p>
            <a:r>
              <a:rPr lang="en-US" b="1" dirty="0"/>
              <a:t>Examples</a:t>
            </a:r>
            <a:r>
              <a:rPr lang="en-US" dirty="0"/>
              <a:t>: </a:t>
            </a:r>
          </a:p>
          <a:p>
            <a:pPr lvl="1"/>
            <a:r>
              <a:rPr lang="en-US" dirty="0"/>
              <a:t>I have </a:t>
            </a:r>
            <a:r>
              <a:rPr lang="en-US" b="1" dirty="0"/>
              <a:t>done</a:t>
            </a:r>
            <a:r>
              <a:rPr lang="en-US" dirty="0"/>
              <a:t> my assignments.</a:t>
            </a:r>
          </a:p>
          <a:p>
            <a:pPr lvl="1"/>
            <a:r>
              <a:rPr lang="en-US" dirty="0"/>
              <a:t>She has </a:t>
            </a:r>
            <a:r>
              <a:rPr lang="en-US" b="1" dirty="0"/>
              <a:t>done</a:t>
            </a:r>
            <a:r>
              <a:rPr lang="en-US" dirty="0"/>
              <a:t> all the preparations for the event.</a:t>
            </a:r>
          </a:p>
          <a:p>
            <a:pPr lvl="1"/>
            <a:r>
              <a:rPr lang="en-US" dirty="0"/>
              <a:t>They have </a:t>
            </a:r>
            <a:r>
              <a:rPr lang="en-US" b="1" dirty="0"/>
              <a:t>done</a:t>
            </a:r>
            <a:r>
              <a:rPr lang="en-US" dirty="0"/>
              <a:t> a great job so far.</a:t>
            </a:r>
          </a:p>
          <a:p>
            <a:pPr lvl="1"/>
            <a:r>
              <a:rPr lang="en-US" dirty="0"/>
              <a:t>He has </a:t>
            </a:r>
            <a:r>
              <a:rPr lang="en-US" b="1" dirty="0"/>
              <a:t>done</a:t>
            </a:r>
            <a:r>
              <a:rPr lang="en-US" dirty="0"/>
              <a:t> everything he could to help.</a:t>
            </a:r>
          </a:p>
          <a:p>
            <a:pPr lvl="1"/>
            <a:r>
              <a:rPr lang="en-US" dirty="0"/>
              <a:t>We have </a:t>
            </a:r>
            <a:r>
              <a:rPr lang="en-US" b="1" dirty="0"/>
              <a:t>done</a:t>
            </a:r>
            <a:r>
              <a:rPr lang="en-US" dirty="0"/>
              <a:t> this project together.</a:t>
            </a:r>
          </a:p>
        </p:txBody>
      </p:sp>
    </p:spTree>
    <p:extLst>
      <p:ext uri="{BB962C8B-B14F-4D97-AF65-F5344CB8AC3E}">
        <p14:creationId xmlns:p14="http://schemas.microsoft.com/office/powerpoint/2010/main" val="1214182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3040"/>
            <a:ext cx="8596668" cy="711200"/>
          </a:xfrm>
        </p:spPr>
        <p:txBody>
          <a:bodyPr/>
          <a:lstStyle/>
          <a:p>
            <a:r>
              <a:rPr lang="en-US" dirty="0" smtClean="0"/>
              <a:t>Conti..</a:t>
            </a:r>
            <a:endParaRPr lang="en-US" dirty="0"/>
          </a:p>
        </p:txBody>
      </p:sp>
      <p:sp>
        <p:nvSpPr>
          <p:cNvPr id="3" name="Content Placeholder 2"/>
          <p:cNvSpPr>
            <a:spLocks noGrp="1"/>
          </p:cNvSpPr>
          <p:nvPr>
            <p:ph idx="1"/>
          </p:nvPr>
        </p:nvSpPr>
        <p:spPr>
          <a:xfrm>
            <a:off x="264160" y="1178561"/>
            <a:ext cx="10281920" cy="4862802"/>
          </a:xfrm>
        </p:spPr>
        <p:txBody>
          <a:bodyPr/>
          <a:lstStyle/>
          <a:p>
            <a:pPr marL="0" indent="0">
              <a:buNone/>
            </a:pPr>
            <a:r>
              <a:rPr lang="en-US" b="1" dirty="0"/>
              <a:t>5. Questions and Negations</a:t>
            </a:r>
          </a:p>
          <a:p>
            <a:r>
              <a:rPr lang="en-US" b="1" dirty="0"/>
              <a:t>Definition</a:t>
            </a:r>
            <a:r>
              <a:rPr lang="en-US" dirty="0"/>
              <a:t>: "Do" is often used to form questions and negative sentences.</a:t>
            </a:r>
          </a:p>
          <a:p>
            <a:r>
              <a:rPr lang="en-US" b="1" dirty="0"/>
              <a:t>Examples</a:t>
            </a:r>
            <a:r>
              <a:rPr lang="en-US" dirty="0"/>
              <a:t>: </a:t>
            </a:r>
          </a:p>
          <a:p>
            <a:pPr lvl="1"/>
            <a:r>
              <a:rPr lang="en-US" b="1" dirty="0"/>
              <a:t>Do</a:t>
            </a:r>
            <a:r>
              <a:rPr lang="en-US" dirty="0"/>
              <a:t> you like chocolate?</a:t>
            </a:r>
          </a:p>
          <a:p>
            <a:pPr lvl="1"/>
            <a:r>
              <a:rPr lang="en-US" b="1" dirty="0"/>
              <a:t>Does</a:t>
            </a:r>
            <a:r>
              <a:rPr lang="en-US" dirty="0"/>
              <a:t> she play the piano?</a:t>
            </a:r>
          </a:p>
          <a:p>
            <a:pPr lvl="1"/>
            <a:r>
              <a:rPr lang="en-US" b="1" dirty="0"/>
              <a:t>Did</a:t>
            </a:r>
            <a:r>
              <a:rPr lang="en-US" dirty="0"/>
              <a:t> they go to the concert?</a:t>
            </a:r>
          </a:p>
          <a:p>
            <a:pPr lvl="1"/>
            <a:r>
              <a:rPr lang="en-US" dirty="0"/>
              <a:t>I </a:t>
            </a:r>
            <a:r>
              <a:rPr lang="en-US" b="1" dirty="0"/>
              <a:t>do not</a:t>
            </a:r>
            <a:r>
              <a:rPr lang="en-US" dirty="0"/>
              <a:t> understand the question.</a:t>
            </a:r>
          </a:p>
          <a:p>
            <a:pPr lvl="1"/>
            <a:r>
              <a:rPr lang="en-US" dirty="0"/>
              <a:t>He </a:t>
            </a:r>
            <a:r>
              <a:rPr lang="en-US" b="1" dirty="0"/>
              <a:t>does not</a:t>
            </a:r>
            <a:r>
              <a:rPr lang="en-US" dirty="0"/>
              <a:t> want to participate.</a:t>
            </a:r>
          </a:p>
        </p:txBody>
      </p:sp>
    </p:spTree>
    <p:extLst>
      <p:ext uri="{BB962C8B-B14F-4D97-AF65-F5344CB8AC3E}">
        <p14:creationId xmlns:p14="http://schemas.microsoft.com/office/powerpoint/2010/main" val="273029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2240"/>
            <a:ext cx="8596668" cy="690880"/>
          </a:xfrm>
        </p:spPr>
        <p:txBody>
          <a:bodyPr/>
          <a:lstStyle/>
          <a:p>
            <a:r>
              <a:rPr lang="en-US" dirty="0" smtClean="0"/>
              <a:t>APPLICATION OF VERB TO “ DO”</a:t>
            </a:r>
            <a:endParaRPr lang="en-US" dirty="0"/>
          </a:p>
        </p:txBody>
      </p:sp>
      <p:sp>
        <p:nvSpPr>
          <p:cNvPr id="3" name="Content Placeholder 2"/>
          <p:cNvSpPr>
            <a:spLocks noGrp="1"/>
          </p:cNvSpPr>
          <p:nvPr>
            <p:ph idx="1"/>
          </p:nvPr>
        </p:nvSpPr>
        <p:spPr>
          <a:xfrm>
            <a:off x="193040" y="1016000"/>
            <a:ext cx="11450320" cy="5608319"/>
          </a:xfrm>
        </p:spPr>
        <p:txBody>
          <a:bodyPr/>
          <a:lstStyle/>
          <a:p>
            <a:pPr marL="0" indent="0">
              <a:buNone/>
            </a:pPr>
            <a:r>
              <a:rPr lang="en-US" b="1" dirty="0"/>
              <a:t>Passage 1: Morning Routine</a:t>
            </a:r>
          </a:p>
          <a:p>
            <a:r>
              <a:rPr lang="en-US" dirty="0"/>
              <a:t>Every morning, Sarah </a:t>
            </a:r>
            <a:r>
              <a:rPr lang="en-US" b="1" dirty="0"/>
              <a:t>does</a:t>
            </a:r>
            <a:r>
              <a:rPr lang="en-US" dirty="0"/>
              <a:t> her best to wake up by 6:30 AM. She </a:t>
            </a:r>
            <a:r>
              <a:rPr lang="en-US" b="1" dirty="0"/>
              <a:t>does</a:t>
            </a:r>
            <a:r>
              <a:rPr lang="en-US" dirty="0"/>
              <a:t> her morning stretches and feels energized to start her day. After getting out of bed, she </a:t>
            </a:r>
            <a:r>
              <a:rPr lang="en-US" b="1" dirty="0"/>
              <a:t>does</a:t>
            </a:r>
            <a:r>
              <a:rPr lang="en-US" dirty="0"/>
              <a:t> her skincare routine before heading to the kitchen. Breakfast </a:t>
            </a:r>
            <a:r>
              <a:rPr lang="en-US" b="1" dirty="0"/>
              <a:t>does</a:t>
            </a:r>
            <a:r>
              <a:rPr lang="en-US" dirty="0"/>
              <a:t> not take long to prepare, as it is her favorite meal. By 7:00 AM, her family </a:t>
            </a:r>
            <a:r>
              <a:rPr lang="en-US" b="1" dirty="0"/>
              <a:t>does</a:t>
            </a:r>
            <a:r>
              <a:rPr lang="en-US" dirty="0"/>
              <a:t> gather around the table, and they all enjoy their meal together.</a:t>
            </a:r>
          </a:p>
          <a:p>
            <a:pPr marL="0" indent="0">
              <a:buNone/>
            </a:pPr>
            <a:r>
              <a:rPr lang="en-US" b="1" dirty="0"/>
              <a:t>Passage 2: At Work</a:t>
            </a:r>
          </a:p>
          <a:p>
            <a:r>
              <a:rPr lang="en-US" dirty="0"/>
              <a:t>At the office, John </a:t>
            </a:r>
            <a:r>
              <a:rPr lang="en-US" b="1" dirty="0"/>
              <a:t>does</a:t>
            </a:r>
            <a:r>
              <a:rPr lang="en-US" dirty="0"/>
              <a:t> a great job with his tasks. He </a:t>
            </a:r>
            <a:r>
              <a:rPr lang="en-US" b="1" dirty="0"/>
              <a:t>does</a:t>
            </a:r>
            <a:r>
              <a:rPr lang="en-US" dirty="0"/>
              <a:t> arrive early and often sets a positive tone for the team. Today, he </a:t>
            </a:r>
            <a:r>
              <a:rPr lang="en-US" b="1" dirty="0"/>
              <a:t>does</a:t>
            </a:r>
            <a:r>
              <a:rPr lang="en-US" dirty="0"/>
              <a:t> work on an important project that is due next week. His colleagues frequently </a:t>
            </a:r>
            <a:r>
              <a:rPr lang="en-US" b="1" dirty="0"/>
              <a:t>do</a:t>
            </a:r>
            <a:r>
              <a:rPr lang="en-US" dirty="0"/>
              <a:t> seek his input during meetings. John believes that teamwork </a:t>
            </a:r>
            <a:r>
              <a:rPr lang="en-US" b="1" dirty="0"/>
              <a:t>does</a:t>
            </a:r>
            <a:r>
              <a:rPr lang="en-US" dirty="0"/>
              <a:t> play a crucial role in their success. During lunch, he </a:t>
            </a:r>
            <a:r>
              <a:rPr lang="en-US" b="1" dirty="0"/>
              <a:t>does</a:t>
            </a:r>
            <a:r>
              <a:rPr lang="en-US" dirty="0"/>
              <a:t> share his ideas with his team, as collaboration </a:t>
            </a:r>
            <a:r>
              <a:rPr lang="en-US" b="1" dirty="0"/>
              <a:t>does</a:t>
            </a:r>
            <a:r>
              <a:rPr lang="en-US" dirty="0"/>
              <a:t> enhance their company culture</a:t>
            </a:r>
            <a:r>
              <a:rPr lang="en-US" dirty="0" smtClean="0"/>
              <a:t>.</a:t>
            </a:r>
            <a:endParaRPr lang="en-US" dirty="0"/>
          </a:p>
          <a:p>
            <a:pPr marL="0" indent="0">
              <a:buNone/>
            </a:pPr>
            <a:r>
              <a:rPr lang="en-US" dirty="0" smtClean="0"/>
              <a:t>P</a:t>
            </a:r>
            <a:r>
              <a:rPr lang="en-US" b="1" dirty="0"/>
              <a:t>assage 3: Weekend Plans</a:t>
            </a:r>
          </a:p>
          <a:p>
            <a:r>
              <a:rPr lang="en-US" dirty="0"/>
              <a:t>On weekends, Maria and her friends usually </a:t>
            </a:r>
            <a:r>
              <a:rPr lang="en-US" b="1" dirty="0"/>
              <a:t>do</a:t>
            </a:r>
            <a:r>
              <a:rPr lang="en-US" dirty="0"/>
              <a:t> a lot of fun activities. This Saturday, they </a:t>
            </a:r>
            <a:r>
              <a:rPr lang="en-US" b="1" dirty="0"/>
              <a:t>do</a:t>
            </a:r>
            <a:r>
              <a:rPr lang="en-US" dirty="0"/>
              <a:t> plan to go hiking. The weather forecast says it </a:t>
            </a:r>
            <a:r>
              <a:rPr lang="en-US" b="1" dirty="0"/>
              <a:t>does</a:t>
            </a:r>
            <a:r>
              <a:rPr lang="en-US" dirty="0"/>
              <a:t> predict sunshine, which </a:t>
            </a:r>
            <a:r>
              <a:rPr lang="en-US" b="1" dirty="0"/>
              <a:t>does</a:t>
            </a:r>
            <a:r>
              <a:rPr lang="en-US" dirty="0"/>
              <a:t> suit their outdoor adventure perfectly. They </a:t>
            </a:r>
            <a:r>
              <a:rPr lang="en-US" b="1" dirty="0"/>
              <a:t>do</a:t>
            </a:r>
            <a:r>
              <a:rPr lang="en-US" dirty="0"/>
              <a:t> meet at the park at 9:00 AM. Maria </a:t>
            </a:r>
            <a:r>
              <a:rPr lang="en-US" b="1" dirty="0"/>
              <a:t>does</a:t>
            </a:r>
            <a:r>
              <a:rPr lang="en-US" dirty="0"/>
              <a:t> bring snacks, while her friends </a:t>
            </a:r>
            <a:r>
              <a:rPr lang="en-US" b="1" dirty="0"/>
              <a:t>do</a:t>
            </a:r>
            <a:r>
              <a:rPr lang="en-US" dirty="0"/>
              <a:t> take care of the drinks. They all </a:t>
            </a:r>
            <a:r>
              <a:rPr lang="en-US" b="1" dirty="0"/>
              <a:t>do</a:t>
            </a:r>
            <a:r>
              <a:rPr lang="en-US" dirty="0"/>
              <a:t> look forward to spending time together and enjoying nature.</a:t>
            </a:r>
          </a:p>
          <a:p>
            <a:endParaRPr lang="en-US" dirty="0"/>
          </a:p>
        </p:txBody>
      </p:sp>
    </p:spTree>
    <p:extLst>
      <p:ext uri="{BB962C8B-B14F-4D97-AF65-F5344CB8AC3E}">
        <p14:creationId xmlns:p14="http://schemas.microsoft.com/office/powerpoint/2010/main" val="1128477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3360"/>
            <a:ext cx="8596668" cy="701040"/>
          </a:xfrm>
        </p:spPr>
        <p:txBody>
          <a:bodyPr/>
          <a:lstStyle/>
          <a:p>
            <a:r>
              <a:rPr lang="en-US" dirty="0" smtClean="0"/>
              <a:t>Conti..</a:t>
            </a:r>
            <a:endParaRPr lang="en-US" dirty="0"/>
          </a:p>
        </p:txBody>
      </p:sp>
      <p:sp>
        <p:nvSpPr>
          <p:cNvPr id="3" name="Content Placeholder 2"/>
          <p:cNvSpPr>
            <a:spLocks noGrp="1"/>
          </p:cNvSpPr>
          <p:nvPr>
            <p:ph idx="1"/>
          </p:nvPr>
        </p:nvSpPr>
        <p:spPr>
          <a:xfrm>
            <a:off x="677334" y="1148081"/>
            <a:ext cx="8596668" cy="4893282"/>
          </a:xfrm>
        </p:spPr>
        <p:txBody>
          <a:bodyPr>
            <a:normAutofit/>
          </a:bodyPr>
          <a:lstStyle/>
          <a:p>
            <a:pPr marL="0" indent="0">
              <a:buNone/>
            </a:pPr>
            <a:r>
              <a:rPr lang="en-US" b="1" dirty="0"/>
              <a:t>Passage 4: Family Gathering</a:t>
            </a:r>
          </a:p>
          <a:p>
            <a:r>
              <a:rPr lang="en-US" dirty="0"/>
              <a:t>During family gatherings, the atmosphere </a:t>
            </a:r>
            <a:r>
              <a:rPr lang="en-US" b="1" dirty="0"/>
              <a:t>does</a:t>
            </a:r>
            <a:r>
              <a:rPr lang="en-US" dirty="0"/>
              <a:t> fill with laughter and joy. Last Sunday, the whole family </a:t>
            </a:r>
            <a:r>
              <a:rPr lang="en-US" b="1" dirty="0"/>
              <a:t>did</a:t>
            </a:r>
            <a:r>
              <a:rPr lang="en-US" dirty="0"/>
              <a:t> come together at Grandma's house for a reunion. Everyone </a:t>
            </a:r>
            <a:r>
              <a:rPr lang="en-US" b="1" dirty="0"/>
              <a:t>did</a:t>
            </a:r>
            <a:r>
              <a:rPr lang="en-US" dirty="0"/>
              <a:t> feel excited to see each other, especially the cousins who live far away. Grandma </a:t>
            </a:r>
            <a:r>
              <a:rPr lang="en-US" b="1" dirty="0"/>
              <a:t>does</a:t>
            </a:r>
            <a:r>
              <a:rPr lang="en-US" dirty="0"/>
              <a:t> cook delicious meals that everyone looks forward to. The kids </a:t>
            </a:r>
            <a:r>
              <a:rPr lang="en-US" b="1" dirty="0"/>
              <a:t>do</a:t>
            </a:r>
            <a:r>
              <a:rPr lang="en-US" dirty="0"/>
              <a:t> play in the backyard while the adults </a:t>
            </a:r>
            <a:r>
              <a:rPr lang="en-US" b="1" dirty="0"/>
              <a:t>do</a:t>
            </a:r>
            <a:r>
              <a:rPr lang="en-US" dirty="0"/>
              <a:t> catch up over coffee. It </a:t>
            </a:r>
            <a:r>
              <a:rPr lang="en-US" b="1" dirty="0"/>
              <a:t>does</a:t>
            </a:r>
            <a:r>
              <a:rPr lang="en-US" dirty="0"/>
              <a:t> remind them of the importance of family.</a:t>
            </a:r>
          </a:p>
          <a:p>
            <a:pPr marL="0" indent="0">
              <a:buNone/>
            </a:pPr>
            <a:r>
              <a:rPr lang="en-US" b="1" dirty="0"/>
              <a:t>Passage 5: Evening Relaxation</a:t>
            </a:r>
          </a:p>
          <a:p>
            <a:r>
              <a:rPr lang="en-US" dirty="0"/>
              <a:t>After a long day, Tom loves to unwind. In the evenings, he usually </a:t>
            </a:r>
            <a:r>
              <a:rPr lang="en-US" b="1" dirty="0"/>
              <a:t>does</a:t>
            </a:r>
            <a:r>
              <a:rPr lang="en-US" dirty="0"/>
              <a:t> find himself on the couch, watching his favorite shows. His cat, Whiskers, </a:t>
            </a:r>
            <a:r>
              <a:rPr lang="en-US" b="1" dirty="0"/>
              <a:t>does</a:t>
            </a:r>
            <a:r>
              <a:rPr lang="en-US" dirty="0"/>
              <a:t> curl up next to him, purring contentedly. The atmosphere in the living room </a:t>
            </a:r>
            <a:r>
              <a:rPr lang="en-US" b="1" dirty="0"/>
              <a:t>does</a:t>
            </a:r>
            <a:r>
              <a:rPr lang="en-US" dirty="0"/>
              <a:t> feel cozy, with soft lighting and a warm blanket. Tom </a:t>
            </a:r>
            <a:r>
              <a:rPr lang="en-US" b="1" dirty="0"/>
              <a:t>does</a:t>
            </a:r>
            <a:r>
              <a:rPr lang="en-US" dirty="0"/>
              <a:t> appreciate these quiet moments, as they </a:t>
            </a:r>
            <a:r>
              <a:rPr lang="en-US" b="1" dirty="0"/>
              <a:t>do</a:t>
            </a:r>
            <a:r>
              <a:rPr lang="en-US" dirty="0"/>
              <a:t> provide a perfect way to relax and recharge for the next day.</a:t>
            </a:r>
          </a:p>
        </p:txBody>
      </p:sp>
    </p:spTree>
    <p:extLst>
      <p:ext uri="{BB962C8B-B14F-4D97-AF65-F5344CB8AC3E}">
        <p14:creationId xmlns:p14="http://schemas.microsoft.com/office/powerpoint/2010/main" val="2881333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72720"/>
            <a:ext cx="9401386" cy="436880"/>
          </a:xfrm>
        </p:spPr>
        <p:txBody>
          <a:bodyPr>
            <a:normAutofit fontScale="90000"/>
          </a:bodyPr>
          <a:lstStyle/>
          <a:p>
            <a:r>
              <a:rPr lang="en-US" b="1" dirty="0"/>
              <a:t>4</a:t>
            </a:r>
            <a:r>
              <a:rPr lang="en-US" b="1" u="sng" dirty="0">
                <a:solidFill>
                  <a:srgbClr val="00B050"/>
                </a:solidFill>
              </a:rPr>
              <a:t>. Modal Auxiliary Verbs</a:t>
            </a:r>
          </a:p>
        </p:txBody>
      </p:sp>
      <p:sp>
        <p:nvSpPr>
          <p:cNvPr id="3" name="Content Placeholder 2"/>
          <p:cNvSpPr>
            <a:spLocks noGrp="1"/>
          </p:cNvSpPr>
          <p:nvPr>
            <p:ph idx="1"/>
          </p:nvPr>
        </p:nvSpPr>
        <p:spPr>
          <a:xfrm>
            <a:off x="223520" y="772160"/>
            <a:ext cx="11541760" cy="6085839"/>
          </a:xfrm>
        </p:spPr>
        <p:txBody>
          <a:bodyPr>
            <a:noAutofit/>
          </a:bodyPr>
          <a:lstStyle/>
          <a:p>
            <a:r>
              <a:rPr lang="en-US" sz="1400" b="1" dirty="0" smtClean="0"/>
              <a:t>Can</a:t>
            </a:r>
            <a:r>
              <a:rPr lang="en-US" sz="1400" dirty="0"/>
              <a:t>: Expresses ability or possibility </a:t>
            </a:r>
          </a:p>
          <a:p>
            <a:pPr lvl="1"/>
            <a:r>
              <a:rPr lang="en-US" sz="1400" dirty="0"/>
              <a:t>"I can swim."</a:t>
            </a:r>
          </a:p>
          <a:p>
            <a:r>
              <a:rPr lang="en-US" sz="1400" b="1" dirty="0"/>
              <a:t>Could</a:t>
            </a:r>
            <a:r>
              <a:rPr lang="en-US" sz="1400" dirty="0"/>
              <a:t>: Past ability or polite request </a:t>
            </a:r>
          </a:p>
          <a:p>
            <a:pPr lvl="1"/>
            <a:r>
              <a:rPr lang="en-US" sz="1400" dirty="0"/>
              <a:t>"Could you help me?"</a:t>
            </a:r>
          </a:p>
          <a:p>
            <a:r>
              <a:rPr lang="en-US" sz="1400" b="1" dirty="0"/>
              <a:t>May</a:t>
            </a:r>
            <a:r>
              <a:rPr lang="en-US" sz="1400" dirty="0"/>
              <a:t>: Permission or possibility </a:t>
            </a:r>
          </a:p>
          <a:p>
            <a:pPr lvl="1"/>
            <a:r>
              <a:rPr lang="en-US" sz="1400" dirty="0"/>
              <a:t>"May I leave early?"</a:t>
            </a:r>
          </a:p>
          <a:p>
            <a:r>
              <a:rPr lang="en-US" sz="1400" b="1" dirty="0"/>
              <a:t>Might</a:t>
            </a:r>
            <a:r>
              <a:rPr lang="en-US" sz="1400" dirty="0"/>
              <a:t>: Suggests a smaller possibility </a:t>
            </a:r>
          </a:p>
          <a:p>
            <a:pPr lvl="1"/>
            <a:r>
              <a:rPr lang="en-US" sz="1400" dirty="0"/>
              <a:t>"It might rain today."</a:t>
            </a:r>
          </a:p>
          <a:p>
            <a:r>
              <a:rPr lang="en-US" sz="1400" b="1" dirty="0"/>
              <a:t>Must</a:t>
            </a:r>
            <a:r>
              <a:rPr lang="en-US" sz="1400" dirty="0"/>
              <a:t>: Indicates necessity or strong recommendation </a:t>
            </a:r>
          </a:p>
          <a:p>
            <a:pPr lvl="1"/>
            <a:r>
              <a:rPr lang="en-US" sz="1400" dirty="0"/>
              <a:t>"You must finish your work."</a:t>
            </a:r>
          </a:p>
          <a:p>
            <a:r>
              <a:rPr lang="en-US" sz="1400" b="1" dirty="0"/>
              <a:t>Shall</a:t>
            </a:r>
            <a:r>
              <a:rPr lang="en-US" sz="1400" dirty="0"/>
              <a:t>: Suggests future action (formal) </a:t>
            </a:r>
          </a:p>
          <a:p>
            <a:pPr lvl="1"/>
            <a:r>
              <a:rPr lang="en-US" sz="1400" dirty="0"/>
              <a:t>"Shall we go?"</a:t>
            </a:r>
          </a:p>
          <a:p>
            <a:r>
              <a:rPr lang="en-US" sz="1400" b="1" dirty="0"/>
              <a:t>Should</a:t>
            </a:r>
            <a:r>
              <a:rPr lang="en-US" sz="1400" dirty="0"/>
              <a:t>: Suggests advice or recommendation </a:t>
            </a:r>
          </a:p>
          <a:p>
            <a:pPr lvl="1"/>
            <a:r>
              <a:rPr lang="en-US" sz="1400" dirty="0"/>
              <a:t>"You should see a doctor."</a:t>
            </a:r>
          </a:p>
          <a:p>
            <a:r>
              <a:rPr lang="en-US" sz="1400" b="1" dirty="0"/>
              <a:t>Will</a:t>
            </a:r>
            <a:r>
              <a:rPr lang="en-US" sz="1400" dirty="0"/>
              <a:t>: Indicates future action </a:t>
            </a:r>
          </a:p>
          <a:p>
            <a:pPr lvl="1"/>
            <a:r>
              <a:rPr lang="en-US" sz="1400" dirty="0"/>
              <a:t>"I will call you tomorrow."</a:t>
            </a:r>
          </a:p>
          <a:p>
            <a:r>
              <a:rPr lang="en-US" sz="1400" b="1" dirty="0"/>
              <a:t>Would</a:t>
            </a:r>
            <a:r>
              <a:rPr lang="en-US" sz="1400" dirty="0"/>
              <a:t>: Polite request or hypothetical situation </a:t>
            </a:r>
          </a:p>
          <a:p>
            <a:pPr lvl="1"/>
            <a:r>
              <a:rPr lang="en-US" sz="1400" dirty="0"/>
              <a:t>"Would you like some tea?"</a:t>
            </a:r>
          </a:p>
        </p:txBody>
      </p:sp>
    </p:spTree>
    <p:extLst>
      <p:ext uri="{BB962C8B-B14F-4D97-AF65-F5344CB8AC3E}">
        <p14:creationId xmlns:p14="http://schemas.microsoft.com/office/powerpoint/2010/main" val="42669279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5492"/>
            <a:ext cx="8596668" cy="923636"/>
          </a:xfrm>
        </p:spPr>
        <p:txBody>
          <a:bodyPr/>
          <a:lstStyle/>
          <a:p>
            <a:r>
              <a:rPr lang="en-US" dirty="0"/>
              <a:t>1. Can</a:t>
            </a:r>
          </a:p>
        </p:txBody>
      </p:sp>
      <p:sp>
        <p:nvSpPr>
          <p:cNvPr id="3" name="Content Placeholder 2"/>
          <p:cNvSpPr>
            <a:spLocks noGrp="1"/>
          </p:cNvSpPr>
          <p:nvPr>
            <p:ph idx="1"/>
          </p:nvPr>
        </p:nvSpPr>
        <p:spPr>
          <a:xfrm>
            <a:off x="230908" y="757382"/>
            <a:ext cx="10732655" cy="5957454"/>
          </a:xfrm>
        </p:spPr>
        <p:txBody>
          <a:bodyPr/>
          <a:lstStyle/>
          <a:p>
            <a:pPr marL="0" indent="0">
              <a:buNone/>
            </a:pPr>
            <a:r>
              <a:rPr lang="en-US" b="1" dirty="0"/>
              <a:t>Examples:</a:t>
            </a:r>
            <a:endParaRPr lang="en-US" dirty="0"/>
          </a:p>
          <a:p>
            <a:r>
              <a:rPr lang="en-US" dirty="0"/>
              <a:t>I can play the guitar.</a:t>
            </a:r>
          </a:p>
          <a:p>
            <a:r>
              <a:rPr lang="en-US" dirty="0"/>
              <a:t>She can speak three languages.</a:t>
            </a:r>
          </a:p>
          <a:p>
            <a:r>
              <a:rPr lang="en-US" dirty="0"/>
              <a:t>They can run a marathon.</a:t>
            </a:r>
          </a:p>
          <a:p>
            <a:r>
              <a:rPr lang="en-US" dirty="0"/>
              <a:t>He can solve complex math problems.</a:t>
            </a:r>
          </a:p>
          <a:p>
            <a:r>
              <a:rPr lang="en-US" dirty="0"/>
              <a:t>We can visit the museum tomorrow.</a:t>
            </a:r>
          </a:p>
          <a:p>
            <a:pPr marL="0" indent="0">
              <a:buNone/>
            </a:pPr>
            <a:r>
              <a:rPr lang="en-US" b="1" dirty="0"/>
              <a:t>Passage:</a:t>
            </a:r>
            <a:r>
              <a:rPr lang="en-US" dirty="0"/>
              <a:t/>
            </a:r>
            <a:br>
              <a:rPr lang="en-US" dirty="0"/>
            </a:br>
            <a:r>
              <a:rPr lang="en-US" dirty="0"/>
              <a:t>Tom is an adventurous person. He </a:t>
            </a:r>
            <a:r>
              <a:rPr lang="en-US" b="1" dirty="0"/>
              <a:t>can</a:t>
            </a:r>
            <a:r>
              <a:rPr lang="en-US" dirty="0"/>
              <a:t> play the guitar beautifully, which often entertains his friends during gatherings. He </a:t>
            </a:r>
            <a:r>
              <a:rPr lang="en-US" b="1" dirty="0"/>
              <a:t>can</a:t>
            </a:r>
            <a:r>
              <a:rPr lang="en-US" dirty="0"/>
              <a:t> also speak three languages fluently, making him a great companion for international travel. Last summer, he and his friends decided they </a:t>
            </a:r>
            <a:r>
              <a:rPr lang="en-US" b="1" dirty="0"/>
              <a:t>can</a:t>
            </a:r>
            <a:r>
              <a:rPr lang="en-US" dirty="0"/>
              <a:t> run a marathon together. They trained diligently, and Tom discovered that he </a:t>
            </a:r>
            <a:r>
              <a:rPr lang="en-US" b="1" dirty="0"/>
              <a:t>can</a:t>
            </a:r>
            <a:r>
              <a:rPr lang="en-US" dirty="0"/>
              <a:t> solve complex math problems, which helped him with his statistics class. This weekend, they </a:t>
            </a:r>
            <a:r>
              <a:rPr lang="en-US" b="1" dirty="0"/>
              <a:t>can</a:t>
            </a:r>
            <a:r>
              <a:rPr lang="en-US" dirty="0"/>
              <a:t> visit the museum to explore a new exhibit.</a:t>
            </a:r>
          </a:p>
          <a:p>
            <a:pPr marL="0" indent="0">
              <a:buNone/>
            </a:pPr>
            <a:endParaRPr lang="en-US" dirty="0"/>
          </a:p>
        </p:txBody>
      </p:sp>
    </p:spTree>
    <p:extLst>
      <p:ext uri="{BB962C8B-B14F-4D97-AF65-F5344CB8AC3E}">
        <p14:creationId xmlns:p14="http://schemas.microsoft.com/office/powerpoint/2010/main" val="1188381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371" y="323273"/>
            <a:ext cx="8596668" cy="822036"/>
          </a:xfrm>
        </p:spPr>
        <p:txBody>
          <a:bodyPr/>
          <a:lstStyle/>
          <a:p>
            <a:r>
              <a:rPr lang="en-US" dirty="0"/>
              <a:t>2. Could</a:t>
            </a:r>
          </a:p>
        </p:txBody>
      </p:sp>
      <p:sp>
        <p:nvSpPr>
          <p:cNvPr id="3" name="Content Placeholder 2"/>
          <p:cNvSpPr>
            <a:spLocks noGrp="1"/>
          </p:cNvSpPr>
          <p:nvPr>
            <p:ph idx="1"/>
          </p:nvPr>
        </p:nvSpPr>
        <p:spPr>
          <a:xfrm>
            <a:off x="157017" y="1283855"/>
            <a:ext cx="11286837" cy="5412509"/>
          </a:xfrm>
        </p:spPr>
        <p:txBody>
          <a:bodyPr/>
          <a:lstStyle/>
          <a:p>
            <a:pPr marL="0" indent="0">
              <a:buNone/>
            </a:pPr>
            <a:r>
              <a:rPr lang="en-US" b="1" dirty="0"/>
              <a:t>Examples:</a:t>
            </a:r>
            <a:endParaRPr lang="en-US" dirty="0"/>
          </a:p>
          <a:p>
            <a:r>
              <a:rPr lang="en-US" dirty="0"/>
              <a:t>I could swim when I was five.</a:t>
            </a:r>
          </a:p>
          <a:p>
            <a:r>
              <a:rPr lang="en-US" dirty="0"/>
              <a:t>She could help you with your homework.</a:t>
            </a:r>
          </a:p>
          <a:p>
            <a:r>
              <a:rPr lang="en-US" dirty="0"/>
              <a:t>They could attend the concert last night.</a:t>
            </a:r>
          </a:p>
          <a:p>
            <a:r>
              <a:rPr lang="en-US" dirty="0"/>
              <a:t>He could play chess very well.</a:t>
            </a:r>
          </a:p>
          <a:p>
            <a:r>
              <a:rPr lang="en-US" dirty="0"/>
              <a:t>We could travel to Europe next year.</a:t>
            </a:r>
          </a:p>
          <a:p>
            <a:pPr marL="0" indent="0">
              <a:buNone/>
            </a:pPr>
            <a:r>
              <a:rPr lang="en-US" b="1" dirty="0"/>
              <a:t>Passage:</a:t>
            </a:r>
            <a:r>
              <a:rPr lang="en-US" dirty="0"/>
              <a:t/>
            </a:r>
            <a:br>
              <a:rPr lang="en-US" dirty="0"/>
            </a:br>
            <a:r>
              <a:rPr lang="en-US" dirty="0"/>
              <a:t>As a child, Mia loved the water. She </a:t>
            </a:r>
            <a:r>
              <a:rPr lang="en-US" b="1" dirty="0"/>
              <a:t>could</a:t>
            </a:r>
            <a:r>
              <a:rPr lang="en-US" dirty="0"/>
              <a:t> swim gracefully by the age of five, impressing her family at every pool party. Now, as a high school student, she often thinks about how she </a:t>
            </a:r>
            <a:r>
              <a:rPr lang="en-US" b="1" dirty="0"/>
              <a:t>could</a:t>
            </a:r>
            <a:r>
              <a:rPr lang="en-US" dirty="0"/>
              <a:t> help her younger siblings with their homework. Last night, her friends invited her to a concert, but she </a:t>
            </a:r>
            <a:r>
              <a:rPr lang="en-US" b="1" dirty="0"/>
              <a:t>could</a:t>
            </a:r>
            <a:r>
              <a:rPr lang="en-US" dirty="0"/>
              <a:t> not attend because of an exam. Despite that, she remembers how her grandfather </a:t>
            </a:r>
            <a:r>
              <a:rPr lang="en-US" b="1" dirty="0"/>
              <a:t>could</a:t>
            </a:r>
            <a:r>
              <a:rPr lang="en-US" dirty="0"/>
              <a:t> play chess very well; he taught her the game and sparked her love for strategy. Next year, she dreams that they </a:t>
            </a:r>
            <a:r>
              <a:rPr lang="en-US" b="1" dirty="0"/>
              <a:t>could</a:t>
            </a:r>
            <a:r>
              <a:rPr lang="en-US" dirty="0"/>
              <a:t> travel to Europe together.</a:t>
            </a:r>
          </a:p>
          <a:p>
            <a:endParaRPr lang="en-US" dirty="0"/>
          </a:p>
        </p:txBody>
      </p:sp>
    </p:spTree>
    <p:extLst>
      <p:ext uri="{BB962C8B-B14F-4D97-AF65-F5344CB8AC3E}">
        <p14:creationId xmlns:p14="http://schemas.microsoft.com/office/powerpoint/2010/main" val="3670361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01601"/>
            <a:ext cx="8596668" cy="849746"/>
          </a:xfrm>
        </p:spPr>
        <p:txBody>
          <a:bodyPr/>
          <a:lstStyle/>
          <a:p>
            <a:r>
              <a:rPr lang="en-US" dirty="0"/>
              <a:t>3. May</a:t>
            </a:r>
          </a:p>
        </p:txBody>
      </p:sp>
      <p:sp>
        <p:nvSpPr>
          <p:cNvPr id="3" name="Content Placeholder 2"/>
          <p:cNvSpPr>
            <a:spLocks noGrp="1"/>
          </p:cNvSpPr>
          <p:nvPr>
            <p:ph idx="1"/>
          </p:nvPr>
        </p:nvSpPr>
        <p:spPr>
          <a:xfrm>
            <a:off x="286327" y="720436"/>
            <a:ext cx="11046691" cy="5985164"/>
          </a:xfrm>
        </p:spPr>
        <p:txBody>
          <a:bodyPr>
            <a:normAutofit lnSpcReduction="10000"/>
          </a:bodyPr>
          <a:lstStyle/>
          <a:p>
            <a:pPr marL="0" indent="0">
              <a:buNone/>
            </a:pPr>
            <a:r>
              <a:rPr lang="en-US" b="1" dirty="0"/>
              <a:t>Examples:</a:t>
            </a:r>
            <a:endParaRPr lang="en-US" dirty="0"/>
          </a:p>
          <a:p>
            <a:r>
              <a:rPr lang="en-US" dirty="0"/>
              <a:t>May I borrow your pen?</a:t>
            </a:r>
          </a:p>
          <a:p>
            <a:r>
              <a:rPr lang="en-US" dirty="0"/>
              <a:t>You may leave the room.</a:t>
            </a:r>
          </a:p>
          <a:p>
            <a:r>
              <a:rPr lang="en-US" dirty="0"/>
              <a:t>It may rain later today.</a:t>
            </a:r>
          </a:p>
          <a:p>
            <a:r>
              <a:rPr lang="en-US" dirty="0"/>
              <a:t>They may join us for dinner.</a:t>
            </a:r>
          </a:p>
          <a:p>
            <a:r>
              <a:rPr lang="en-US" dirty="0"/>
              <a:t>She may apply for the scholarship</a:t>
            </a:r>
            <a:r>
              <a:rPr lang="en-US" dirty="0" smtClean="0"/>
              <a:t>.</a:t>
            </a:r>
          </a:p>
          <a:p>
            <a:r>
              <a:rPr lang="en-US" dirty="0" smtClean="0"/>
              <a:t>May I come ? = Yes, you may.</a:t>
            </a:r>
          </a:p>
          <a:p>
            <a:r>
              <a:rPr lang="en-US" dirty="0" smtClean="0"/>
              <a:t>May I borrow you phone? = Yes, you may.</a:t>
            </a:r>
          </a:p>
          <a:p>
            <a:r>
              <a:rPr lang="en-US" dirty="0" smtClean="0"/>
              <a:t>May I go out? = Yes, You may.</a:t>
            </a:r>
          </a:p>
          <a:p>
            <a:r>
              <a:rPr lang="en-US" dirty="0" smtClean="0"/>
              <a:t>May I sit down? = Yes, you may.</a:t>
            </a:r>
          </a:p>
          <a:p>
            <a:r>
              <a:rPr lang="en-US" dirty="0" smtClean="0"/>
              <a:t>May I go home? = Yes, You may.</a:t>
            </a:r>
            <a:endParaRPr lang="en-US" dirty="0"/>
          </a:p>
          <a:p>
            <a:pPr marL="0" indent="0">
              <a:buNone/>
            </a:pPr>
            <a:r>
              <a:rPr lang="en-US" b="1" dirty="0"/>
              <a:t>Passage:</a:t>
            </a:r>
            <a:r>
              <a:rPr lang="en-US" dirty="0"/>
              <a:t/>
            </a:r>
            <a:br>
              <a:rPr lang="en-US" dirty="0"/>
            </a:br>
            <a:r>
              <a:rPr lang="en-US" dirty="0"/>
              <a:t>During class, Sarah raised her hand and asked, “</a:t>
            </a:r>
            <a:r>
              <a:rPr lang="en-US" b="1" dirty="0"/>
              <a:t>May</a:t>
            </a:r>
            <a:r>
              <a:rPr lang="en-US" dirty="0"/>
              <a:t> I borrow your pen?” Her teacher smiled and replied, “Of course, you </a:t>
            </a:r>
            <a:r>
              <a:rPr lang="en-US" b="1" dirty="0"/>
              <a:t>may</a:t>
            </a:r>
            <a:r>
              <a:rPr lang="en-US" dirty="0"/>
              <a:t>.” After the lesson, Sarah noticed the dark clouds forming outside. “It </a:t>
            </a:r>
            <a:r>
              <a:rPr lang="en-US" b="1" dirty="0"/>
              <a:t>may</a:t>
            </a:r>
            <a:r>
              <a:rPr lang="en-US" dirty="0"/>
              <a:t> rain later today,” she thought, hoping to finish her project before getting wet. Later, her friends texted her, saying they </a:t>
            </a:r>
            <a:r>
              <a:rPr lang="en-US" b="1" dirty="0"/>
              <a:t>may</a:t>
            </a:r>
            <a:r>
              <a:rPr lang="en-US" dirty="0"/>
              <a:t> join her for dinner, which made her happy. She also considered whether she </a:t>
            </a:r>
            <a:r>
              <a:rPr lang="en-US" b="1" dirty="0"/>
              <a:t>may</a:t>
            </a:r>
            <a:r>
              <a:rPr lang="en-US" dirty="0"/>
              <a:t> apply for the scholarship she heard about, as it could help her attend her dream university.</a:t>
            </a:r>
          </a:p>
          <a:p>
            <a:pPr marL="0" indent="0">
              <a:buNone/>
            </a:pPr>
            <a:endParaRPr lang="en-US" dirty="0"/>
          </a:p>
        </p:txBody>
      </p:sp>
    </p:spTree>
    <p:extLst>
      <p:ext uri="{BB962C8B-B14F-4D97-AF65-F5344CB8AC3E}">
        <p14:creationId xmlns:p14="http://schemas.microsoft.com/office/powerpoint/2010/main" val="27291233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0074"/>
            <a:ext cx="8596668" cy="572654"/>
          </a:xfrm>
        </p:spPr>
        <p:txBody>
          <a:bodyPr>
            <a:normAutofit fontScale="90000"/>
          </a:bodyPr>
          <a:lstStyle/>
          <a:p>
            <a:r>
              <a:rPr lang="en-US" dirty="0"/>
              <a:t>4. Might</a:t>
            </a:r>
          </a:p>
        </p:txBody>
      </p:sp>
      <p:sp>
        <p:nvSpPr>
          <p:cNvPr id="3" name="Content Placeholder 2"/>
          <p:cNvSpPr>
            <a:spLocks noGrp="1"/>
          </p:cNvSpPr>
          <p:nvPr>
            <p:ph idx="1"/>
          </p:nvPr>
        </p:nvSpPr>
        <p:spPr>
          <a:xfrm>
            <a:off x="175491" y="831273"/>
            <a:ext cx="10963564" cy="5781963"/>
          </a:xfrm>
        </p:spPr>
        <p:txBody>
          <a:bodyPr/>
          <a:lstStyle/>
          <a:p>
            <a:pPr marL="0" indent="0">
              <a:buNone/>
            </a:pPr>
            <a:r>
              <a:rPr lang="en-US" b="1" dirty="0"/>
              <a:t>Examples:</a:t>
            </a:r>
            <a:endParaRPr lang="en-US" dirty="0"/>
          </a:p>
          <a:p>
            <a:r>
              <a:rPr lang="en-US" dirty="0"/>
              <a:t>It might snow tomorrow.</a:t>
            </a:r>
          </a:p>
          <a:p>
            <a:r>
              <a:rPr lang="en-US" dirty="0"/>
              <a:t>She might come to the party.</a:t>
            </a:r>
          </a:p>
          <a:p>
            <a:r>
              <a:rPr lang="en-US" dirty="0"/>
              <a:t>They might be late.</a:t>
            </a:r>
          </a:p>
          <a:p>
            <a:r>
              <a:rPr lang="en-US" dirty="0"/>
              <a:t>He might enjoy this book.</a:t>
            </a:r>
          </a:p>
          <a:p>
            <a:r>
              <a:rPr lang="en-US" dirty="0"/>
              <a:t>We might try that new restaurant</a:t>
            </a:r>
            <a:r>
              <a:rPr lang="en-US" dirty="0" smtClean="0"/>
              <a:t>.</a:t>
            </a:r>
          </a:p>
          <a:p>
            <a:r>
              <a:rPr lang="en-US" dirty="0" smtClean="0"/>
              <a:t>I might go to Kenya next week.</a:t>
            </a:r>
          </a:p>
          <a:p>
            <a:r>
              <a:rPr lang="en-US" dirty="0" smtClean="0"/>
              <a:t>I might come home later.</a:t>
            </a:r>
          </a:p>
          <a:p>
            <a:r>
              <a:rPr lang="en-US" dirty="0" smtClean="0"/>
              <a:t>I might eat chicken Next month.</a:t>
            </a:r>
            <a:endParaRPr lang="en-US" dirty="0"/>
          </a:p>
          <a:p>
            <a:pPr marL="0" indent="0">
              <a:buNone/>
            </a:pPr>
            <a:r>
              <a:rPr lang="en-US" b="1" dirty="0"/>
              <a:t>Passage:</a:t>
            </a:r>
            <a:r>
              <a:rPr lang="en-US" dirty="0"/>
              <a:t/>
            </a:r>
            <a:br>
              <a:rPr lang="en-US" dirty="0"/>
            </a:br>
            <a:r>
              <a:rPr lang="en-US" dirty="0"/>
              <a:t>As winter approached, Jake looked at the weather forecast. “It </a:t>
            </a:r>
            <a:r>
              <a:rPr lang="en-US" b="1" dirty="0"/>
              <a:t>might</a:t>
            </a:r>
            <a:r>
              <a:rPr lang="en-US" dirty="0"/>
              <a:t> snow tomorrow,” he said excitedly to his sister. She replied, “If it does, we should go outside and make a snowman!” Later, Jake invited his friends to a party. “She </a:t>
            </a:r>
            <a:r>
              <a:rPr lang="en-US" b="1" dirty="0"/>
              <a:t>might</a:t>
            </a:r>
            <a:r>
              <a:rPr lang="en-US" dirty="0"/>
              <a:t> come,” he thought, hoping his crush would show up. However, he also worried that some friends </a:t>
            </a:r>
            <a:r>
              <a:rPr lang="en-US" b="1" dirty="0"/>
              <a:t>might</a:t>
            </a:r>
            <a:r>
              <a:rPr lang="en-US" dirty="0"/>
              <a:t> be late due to traffic. He chose a book to read in case things got slow; he thought, “He </a:t>
            </a:r>
            <a:r>
              <a:rPr lang="en-US" b="1" dirty="0"/>
              <a:t>might</a:t>
            </a:r>
            <a:r>
              <a:rPr lang="en-US" dirty="0"/>
              <a:t> enjoy this book.” Finally, Jake suggested they </a:t>
            </a:r>
            <a:r>
              <a:rPr lang="en-US" b="1" dirty="0"/>
              <a:t>might</a:t>
            </a:r>
            <a:r>
              <a:rPr lang="en-US" dirty="0"/>
              <a:t> try that new restaurant downtown the next weekend.</a:t>
            </a:r>
          </a:p>
        </p:txBody>
      </p:sp>
    </p:spTree>
    <p:extLst>
      <p:ext uri="{BB962C8B-B14F-4D97-AF65-F5344CB8AC3E}">
        <p14:creationId xmlns:p14="http://schemas.microsoft.com/office/powerpoint/2010/main" val="20791368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7018"/>
            <a:ext cx="8596668" cy="701964"/>
          </a:xfrm>
        </p:spPr>
        <p:txBody>
          <a:bodyPr/>
          <a:lstStyle/>
          <a:p>
            <a:r>
              <a:rPr lang="en-US" dirty="0"/>
              <a:t>5. Must</a:t>
            </a:r>
          </a:p>
        </p:txBody>
      </p:sp>
      <p:sp>
        <p:nvSpPr>
          <p:cNvPr id="3" name="Content Placeholder 2"/>
          <p:cNvSpPr>
            <a:spLocks noGrp="1"/>
          </p:cNvSpPr>
          <p:nvPr>
            <p:ph idx="1"/>
          </p:nvPr>
        </p:nvSpPr>
        <p:spPr>
          <a:xfrm>
            <a:off x="184727" y="858982"/>
            <a:ext cx="11471563" cy="5846617"/>
          </a:xfrm>
        </p:spPr>
        <p:txBody>
          <a:bodyPr/>
          <a:lstStyle/>
          <a:p>
            <a:pPr marL="0" indent="0">
              <a:buNone/>
            </a:pPr>
            <a:r>
              <a:rPr lang="en-US" b="1" dirty="0"/>
              <a:t>Examples:</a:t>
            </a:r>
            <a:endParaRPr lang="en-US" dirty="0"/>
          </a:p>
          <a:p>
            <a:r>
              <a:rPr lang="en-US" dirty="0"/>
              <a:t>You must finish your homework.</a:t>
            </a:r>
          </a:p>
          <a:p>
            <a:r>
              <a:rPr lang="en-US" dirty="0"/>
              <a:t>She must see a doctor.</a:t>
            </a:r>
          </a:p>
          <a:p>
            <a:r>
              <a:rPr lang="en-US" dirty="0"/>
              <a:t>They must wear uniforms at school.</a:t>
            </a:r>
          </a:p>
          <a:p>
            <a:r>
              <a:rPr lang="en-US" dirty="0"/>
              <a:t>He must be at the meeting on time.</a:t>
            </a:r>
          </a:p>
          <a:p>
            <a:r>
              <a:rPr lang="en-US" dirty="0"/>
              <a:t>We must recycle to help the environment</a:t>
            </a:r>
            <a:r>
              <a:rPr lang="en-US" dirty="0" smtClean="0"/>
              <a:t>.</a:t>
            </a:r>
          </a:p>
          <a:p>
            <a:r>
              <a:rPr lang="en-US" dirty="0" smtClean="0"/>
              <a:t>You must clean this house.</a:t>
            </a:r>
          </a:p>
          <a:p>
            <a:r>
              <a:rPr lang="en-US" dirty="0" smtClean="0"/>
              <a:t>I must go to work on Monday.</a:t>
            </a:r>
          </a:p>
          <a:p>
            <a:r>
              <a:rPr lang="en-US" dirty="0" smtClean="0"/>
              <a:t>They must sleep early.</a:t>
            </a:r>
            <a:endParaRPr lang="en-US" dirty="0"/>
          </a:p>
          <a:p>
            <a:pPr marL="0" indent="0">
              <a:buNone/>
            </a:pPr>
            <a:r>
              <a:rPr lang="en-US" b="1" dirty="0"/>
              <a:t>Passage:</a:t>
            </a:r>
            <a:r>
              <a:rPr lang="en-US" dirty="0"/>
              <a:t/>
            </a:r>
            <a:br>
              <a:rPr lang="en-US" dirty="0"/>
            </a:br>
            <a:r>
              <a:rPr lang="en-US" dirty="0"/>
              <a:t>Emma sat at her desk, feeling overwhelmed. “I </a:t>
            </a:r>
            <a:r>
              <a:rPr lang="en-US" b="1" dirty="0"/>
              <a:t>must</a:t>
            </a:r>
            <a:r>
              <a:rPr lang="en-US" dirty="0"/>
              <a:t> finish my homework tonight,” she reminded herself, tapping her pencil nervously. Her friend Lisa texted her, saying she felt unwell, “You </a:t>
            </a:r>
            <a:r>
              <a:rPr lang="en-US" b="1" dirty="0"/>
              <a:t>must</a:t>
            </a:r>
            <a:r>
              <a:rPr lang="en-US" dirty="0"/>
              <a:t> see a doctor,” Emma replied, concerned. At school, the principal announced that all students </a:t>
            </a:r>
            <a:r>
              <a:rPr lang="en-US" b="1" dirty="0"/>
              <a:t>must</a:t>
            </a:r>
            <a:r>
              <a:rPr lang="en-US" dirty="0"/>
              <a:t> wear uniforms starting next week, which surprised everyone. Emma’s teacher emphasized, “You </a:t>
            </a:r>
            <a:r>
              <a:rPr lang="en-US" b="1" dirty="0"/>
              <a:t>must</a:t>
            </a:r>
            <a:r>
              <a:rPr lang="en-US" dirty="0"/>
              <a:t> be at the meeting on time tomorrow; it’s very important.” Finally, during a class discussion about the environment, the teacher insisted, “We </a:t>
            </a:r>
            <a:r>
              <a:rPr lang="en-US" b="1" dirty="0"/>
              <a:t>must</a:t>
            </a:r>
            <a:r>
              <a:rPr lang="en-US" dirty="0"/>
              <a:t> recycle to help protect our planet.”</a:t>
            </a:r>
          </a:p>
        </p:txBody>
      </p:sp>
    </p:spTree>
    <p:extLst>
      <p:ext uri="{BB962C8B-B14F-4D97-AF65-F5344CB8AC3E}">
        <p14:creationId xmlns:p14="http://schemas.microsoft.com/office/powerpoint/2010/main" val="8514994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9310"/>
            <a:ext cx="8596668" cy="554182"/>
          </a:xfrm>
        </p:spPr>
        <p:txBody>
          <a:bodyPr>
            <a:normAutofit fontScale="90000"/>
          </a:bodyPr>
          <a:lstStyle/>
          <a:p>
            <a:r>
              <a:rPr lang="en-US" dirty="0"/>
              <a:t>6. Shall</a:t>
            </a:r>
          </a:p>
        </p:txBody>
      </p:sp>
      <p:sp>
        <p:nvSpPr>
          <p:cNvPr id="3" name="Content Placeholder 2"/>
          <p:cNvSpPr>
            <a:spLocks noGrp="1"/>
          </p:cNvSpPr>
          <p:nvPr>
            <p:ph idx="1"/>
          </p:nvPr>
        </p:nvSpPr>
        <p:spPr>
          <a:xfrm>
            <a:off x="166255" y="831273"/>
            <a:ext cx="11222181" cy="5837382"/>
          </a:xfrm>
        </p:spPr>
        <p:txBody>
          <a:bodyPr/>
          <a:lstStyle/>
          <a:p>
            <a:pPr marL="0" indent="0">
              <a:buNone/>
            </a:pPr>
            <a:r>
              <a:rPr lang="en-US" b="1" dirty="0"/>
              <a:t>Examples:</a:t>
            </a:r>
            <a:endParaRPr lang="en-US" dirty="0"/>
          </a:p>
          <a:p>
            <a:r>
              <a:rPr lang="en-US" dirty="0"/>
              <a:t>Shall we dance?</a:t>
            </a:r>
          </a:p>
          <a:p>
            <a:r>
              <a:rPr lang="en-US" dirty="0"/>
              <a:t>Shall I open the window?</a:t>
            </a:r>
          </a:p>
          <a:p>
            <a:r>
              <a:rPr lang="en-US" dirty="0"/>
              <a:t>Shall we meet at 6 p.m.?</a:t>
            </a:r>
          </a:p>
          <a:p>
            <a:r>
              <a:rPr lang="en-US" dirty="0"/>
              <a:t>Shall I bring dessert?</a:t>
            </a:r>
          </a:p>
          <a:p>
            <a:r>
              <a:rPr lang="en-US" dirty="0"/>
              <a:t>Shall we start the meeting now</a:t>
            </a:r>
            <a:r>
              <a:rPr lang="en-US" dirty="0" smtClean="0"/>
              <a:t>?</a:t>
            </a:r>
          </a:p>
          <a:p>
            <a:r>
              <a:rPr lang="en-US" dirty="0" smtClean="0"/>
              <a:t>I shall go to Restaurant in few minutes.</a:t>
            </a:r>
          </a:p>
          <a:p>
            <a:r>
              <a:rPr lang="en-US" dirty="0" smtClean="0"/>
              <a:t>We shall eat Sausage and Fish this evening.</a:t>
            </a:r>
            <a:endParaRPr lang="en-US" dirty="0"/>
          </a:p>
          <a:p>
            <a:pPr marL="0" indent="0">
              <a:buNone/>
            </a:pPr>
            <a:r>
              <a:rPr lang="en-US" b="1" dirty="0"/>
              <a:t>Passage:</a:t>
            </a:r>
            <a:r>
              <a:rPr lang="en-US" dirty="0"/>
              <a:t/>
            </a:r>
            <a:br>
              <a:rPr lang="en-US" dirty="0"/>
            </a:br>
            <a:r>
              <a:rPr lang="en-US" dirty="0"/>
              <a:t>As the evening event approached, Anna turned to her friend Mark and asked, “</a:t>
            </a:r>
            <a:r>
              <a:rPr lang="en-US" b="1" dirty="0"/>
              <a:t>Shall</a:t>
            </a:r>
            <a:r>
              <a:rPr lang="en-US" dirty="0"/>
              <a:t> we dance?” Mark smiled and replied, “I would love to!” After a while, Anna noticed the room was stuffy. “</a:t>
            </a:r>
            <a:r>
              <a:rPr lang="en-US" b="1" dirty="0"/>
              <a:t>Shall I</a:t>
            </a:r>
            <a:r>
              <a:rPr lang="en-US" dirty="0"/>
              <a:t> open the window?” she inquired, wanting everyone to feel comfortable. Later, she suggested, “</a:t>
            </a:r>
            <a:r>
              <a:rPr lang="en-US" b="1" dirty="0"/>
              <a:t>Shall we meet</a:t>
            </a:r>
            <a:r>
              <a:rPr lang="en-US" dirty="0"/>
              <a:t> at 6 p.m. tomorrow to discuss our plans?” Mark nodded, “Yes, and </a:t>
            </a:r>
            <a:r>
              <a:rPr lang="en-US" b="1" dirty="0"/>
              <a:t>shall I</a:t>
            </a:r>
            <a:r>
              <a:rPr lang="en-US" dirty="0"/>
              <a:t> bring dessert?” They laughed, knowing how much everyone loved treats. As the night drew to a close, Anna asked, “</a:t>
            </a:r>
            <a:r>
              <a:rPr lang="en-US" b="1" dirty="0"/>
              <a:t>Shall we start</a:t>
            </a:r>
            <a:r>
              <a:rPr lang="en-US" dirty="0"/>
              <a:t> the meeting now?” eager to finalize their plans.</a:t>
            </a:r>
          </a:p>
        </p:txBody>
      </p:sp>
    </p:spTree>
    <p:extLst>
      <p:ext uri="{BB962C8B-B14F-4D97-AF65-F5344CB8AC3E}">
        <p14:creationId xmlns:p14="http://schemas.microsoft.com/office/powerpoint/2010/main" val="1033100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5491"/>
            <a:ext cx="8596668" cy="831273"/>
          </a:xfrm>
        </p:spPr>
        <p:txBody>
          <a:bodyPr/>
          <a:lstStyle/>
          <a:p>
            <a:r>
              <a:rPr lang="en-US" dirty="0"/>
              <a:t>7. Should</a:t>
            </a:r>
          </a:p>
        </p:txBody>
      </p:sp>
      <p:sp>
        <p:nvSpPr>
          <p:cNvPr id="3" name="Content Placeholder 2"/>
          <p:cNvSpPr>
            <a:spLocks noGrp="1"/>
          </p:cNvSpPr>
          <p:nvPr>
            <p:ph idx="1"/>
          </p:nvPr>
        </p:nvSpPr>
        <p:spPr>
          <a:xfrm>
            <a:off x="203201" y="1136073"/>
            <a:ext cx="11517744" cy="5551054"/>
          </a:xfrm>
        </p:spPr>
        <p:txBody>
          <a:bodyPr/>
          <a:lstStyle/>
          <a:p>
            <a:pPr marL="0" indent="0">
              <a:buNone/>
            </a:pPr>
            <a:r>
              <a:rPr lang="en-US" b="1" dirty="0"/>
              <a:t>Examples:</a:t>
            </a:r>
            <a:endParaRPr lang="en-US" dirty="0"/>
          </a:p>
          <a:p>
            <a:r>
              <a:rPr lang="en-US" dirty="0"/>
              <a:t>You should see a doctor.</a:t>
            </a:r>
          </a:p>
          <a:p>
            <a:r>
              <a:rPr lang="en-US" dirty="0"/>
              <a:t>He should apologize for his mistake.</a:t>
            </a:r>
          </a:p>
          <a:p>
            <a:r>
              <a:rPr lang="en-US" dirty="0"/>
              <a:t>They should study more for the exam.</a:t>
            </a:r>
          </a:p>
          <a:p>
            <a:r>
              <a:rPr lang="en-US" dirty="0"/>
              <a:t>She should try the new restaurant.</a:t>
            </a:r>
          </a:p>
          <a:p>
            <a:r>
              <a:rPr lang="en-US" dirty="0"/>
              <a:t>We should leave early to avoid </a:t>
            </a:r>
            <a:r>
              <a:rPr lang="en-US" dirty="0" smtClean="0"/>
              <a:t>traffic.</a:t>
            </a:r>
          </a:p>
          <a:p>
            <a:r>
              <a:rPr lang="en-US" dirty="0" smtClean="0"/>
              <a:t>He should drink milk by 10:00 a.m.</a:t>
            </a:r>
            <a:endParaRPr lang="en-US" dirty="0"/>
          </a:p>
          <a:p>
            <a:pPr marL="0" indent="0">
              <a:buNone/>
            </a:pPr>
            <a:r>
              <a:rPr lang="en-US" b="1" dirty="0"/>
              <a:t>Passage:</a:t>
            </a:r>
            <a:r>
              <a:rPr lang="en-US" dirty="0"/>
              <a:t/>
            </a:r>
            <a:br>
              <a:rPr lang="en-US" dirty="0"/>
            </a:br>
            <a:r>
              <a:rPr lang="en-US" dirty="0"/>
              <a:t>After feeling unwell for a few days, Lily’s friend advised her, “You </a:t>
            </a:r>
            <a:r>
              <a:rPr lang="en-US" b="1" dirty="0"/>
              <a:t>should</a:t>
            </a:r>
            <a:r>
              <a:rPr lang="en-US" dirty="0"/>
              <a:t> see a doctor.” Lily nodded, knowing it was time to get checked. Meanwhile, her brother had made a mistake at work. Their mom said, “He </a:t>
            </a:r>
            <a:r>
              <a:rPr lang="en-US" b="1" dirty="0"/>
              <a:t>should</a:t>
            </a:r>
            <a:r>
              <a:rPr lang="en-US" dirty="0"/>
              <a:t> apologize for his mistake; it’s the right thing to do.” As finals approached, Lily reminded her classmates, “They </a:t>
            </a:r>
            <a:r>
              <a:rPr lang="en-US" b="1" dirty="0"/>
              <a:t>should</a:t>
            </a:r>
            <a:r>
              <a:rPr lang="en-US" dirty="0"/>
              <a:t> study more for the exam if they want to succeed.” On a lighter note, she suggested, “She </a:t>
            </a:r>
            <a:r>
              <a:rPr lang="en-US" b="1" dirty="0"/>
              <a:t>should</a:t>
            </a:r>
            <a:r>
              <a:rPr lang="en-US" dirty="0"/>
              <a:t> try the new restaurant that just opened; I heard it’s fantastic!” Finally, as they planned their outing, Lily said, “We </a:t>
            </a:r>
            <a:r>
              <a:rPr lang="en-US" b="1" dirty="0"/>
              <a:t>should</a:t>
            </a:r>
            <a:r>
              <a:rPr lang="en-US" dirty="0"/>
              <a:t> leave early to avoid traffic.”</a:t>
            </a:r>
          </a:p>
        </p:txBody>
      </p:sp>
    </p:spTree>
    <p:extLst>
      <p:ext uri="{BB962C8B-B14F-4D97-AF65-F5344CB8AC3E}">
        <p14:creationId xmlns:p14="http://schemas.microsoft.com/office/powerpoint/2010/main" val="29203602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5491"/>
            <a:ext cx="8596668" cy="729673"/>
          </a:xfrm>
        </p:spPr>
        <p:txBody>
          <a:bodyPr/>
          <a:lstStyle/>
          <a:p>
            <a:r>
              <a:rPr lang="en-US" dirty="0"/>
              <a:t>8. Will</a:t>
            </a:r>
          </a:p>
        </p:txBody>
      </p:sp>
      <p:sp>
        <p:nvSpPr>
          <p:cNvPr id="3" name="Content Placeholder 2"/>
          <p:cNvSpPr>
            <a:spLocks noGrp="1"/>
          </p:cNvSpPr>
          <p:nvPr>
            <p:ph idx="1"/>
          </p:nvPr>
        </p:nvSpPr>
        <p:spPr>
          <a:xfrm>
            <a:off x="258619" y="1071419"/>
            <a:ext cx="11055926" cy="4969944"/>
          </a:xfrm>
        </p:spPr>
        <p:txBody>
          <a:bodyPr/>
          <a:lstStyle/>
          <a:p>
            <a:pPr marL="0" indent="0">
              <a:buNone/>
            </a:pPr>
            <a:r>
              <a:rPr lang="en-US" b="1" dirty="0"/>
              <a:t>Examples:</a:t>
            </a:r>
            <a:endParaRPr lang="en-US" dirty="0"/>
          </a:p>
          <a:p>
            <a:r>
              <a:rPr lang="en-US" dirty="0"/>
              <a:t>I will call you tomorrow.</a:t>
            </a:r>
          </a:p>
          <a:p>
            <a:r>
              <a:rPr lang="en-US" dirty="0"/>
              <a:t>She will finish her project by Friday.</a:t>
            </a:r>
          </a:p>
          <a:p>
            <a:r>
              <a:rPr lang="en-US" dirty="0"/>
              <a:t>They will join us for lunch.</a:t>
            </a:r>
          </a:p>
          <a:p>
            <a:r>
              <a:rPr lang="en-US" dirty="0"/>
              <a:t>He will travel to Japan next year.</a:t>
            </a:r>
          </a:p>
          <a:p>
            <a:r>
              <a:rPr lang="en-US" dirty="0"/>
              <a:t>We will help you with your work.</a:t>
            </a:r>
          </a:p>
          <a:p>
            <a:pPr marL="0" indent="0">
              <a:buNone/>
            </a:pPr>
            <a:r>
              <a:rPr lang="en-US" b="1" dirty="0"/>
              <a:t>Passage:</a:t>
            </a:r>
            <a:r>
              <a:rPr lang="en-US" dirty="0"/>
              <a:t/>
            </a:r>
            <a:br>
              <a:rPr lang="en-US" dirty="0"/>
            </a:br>
            <a:r>
              <a:rPr lang="en-US" dirty="0"/>
              <a:t>James had a busy day ahead. “I </a:t>
            </a:r>
            <a:r>
              <a:rPr lang="en-US" b="1" dirty="0"/>
              <a:t>will</a:t>
            </a:r>
            <a:r>
              <a:rPr lang="en-US" dirty="0"/>
              <a:t> call you tomorrow,” he promised his friend, knowing they needed to catch up. He was determined to finish his project by Friday, as the deadline was approaching. His classmates asked if they </a:t>
            </a:r>
            <a:r>
              <a:rPr lang="en-US" b="1" dirty="0"/>
              <a:t>will</a:t>
            </a:r>
            <a:r>
              <a:rPr lang="en-US" dirty="0"/>
              <a:t> join him for lunch, and he eagerly replied, “Of course!” Excited about his future plans, he shared, “I </a:t>
            </a:r>
            <a:r>
              <a:rPr lang="en-US" b="1" dirty="0"/>
              <a:t>will</a:t>
            </a:r>
            <a:r>
              <a:rPr lang="en-US" dirty="0"/>
              <a:t> travel to Japan next year; it’s a dream of mine.” Finally, he assured his colleague, “We </a:t>
            </a:r>
            <a:r>
              <a:rPr lang="en-US" b="1" dirty="0"/>
              <a:t>will</a:t>
            </a:r>
            <a:r>
              <a:rPr lang="en-US" dirty="0"/>
              <a:t> help you with your work; you’re not alone in this!”</a:t>
            </a:r>
          </a:p>
        </p:txBody>
      </p:sp>
    </p:spTree>
    <p:extLst>
      <p:ext uri="{BB962C8B-B14F-4D97-AF65-F5344CB8AC3E}">
        <p14:creationId xmlns:p14="http://schemas.microsoft.com/office/powerpoint/2010/main" val="12754814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2436"/>
            <a:ext cx="8596668" cy="840509"/>
          </a:xfrm>
        </p:spPr>
        <p:txBody>
          <a:bodyPr/>
          <a:lstStyle/>
          <a:p>
            <a:r>
              <a:rPr lang="en-US" dirty="0"/>
              <a:t>9. Would</a:t>
            </a:r>
          </a:p>
        </p:txBody>
      </p:sp>
      <p:sp>
        <p:nvSpPr>
          <p:cNvPr id="3" name="Content Placeholder 2"/>
          <p:cNvSpPr>
            <a:spLocks noGrp="1"/>
          </p:cNvSpPr>
          <p:nvPr>
            <p:ph idx="1"/>
          </p:nvPr>
        </p:nvSpPr>
        <p:spPr>
          <a:xfrm>
            <a:off x="267855" y="1209964"/>
            <a:ext cx="10575635" cy="5541817"/>
          </a:xfrm>
        </p:spPr>
        <p:txBody>
          <a:bodyPr/>
          <a:lstStyle/>
          <a:p>
            <a:pPr marL="0" indent="0">
              <a:buNone/>
            </a:pPr>
            <a:r>
              <a:rPr lang="en-US" b="1" dirty="0"/>
              <a:t>Examples:</a:t>
            </a:r>
            <a:endParaRPr lang="en-US" dirty="0"/>
          </a:p>
          <a:p>
            <a:r>
              <a:rPr lang="en-US" dirty="0"/>
              <a:t>Would you like some tea?</a:t>
            </a:r>
          </a:p>
          <a:p>
            <a:r>
              <a:rPr lang="en-US" dirty="0"/>
              <a:t>I would love to go to the concert.</a:t>
            </a:r>
          </a:p>
          <a:p>
            <a:r>
              <a:rPr lang="en-US" dirty="0"/>
              <a:t>She would help if she could.</a:t>
            </a:r>
          </a:p>
          <a:p>
            <a:r>
              <a:rPr lang="en-US" dirty="0"/>
              <a:t>They would appreciate your support.</a:t>
            </a:r>
          </a:p>
          <a:p>
            <a:r>
              <a:rPr lang="en-US" dirty="0"/>
              <a:t>He would join us if he finishes early.</a:t>
            </a:r>
          </a:p>
          <a:p>
            <a:pPr marL="0" indent="0">
              <a:buNone/>
            </a:pPr>
            <a:r>
              <a:rPr lang="en-US" b="1" dirty="0"/>
              <a:t>Passage:</a:t>
            </a:r>
            <a:r>
              <a:rPr lang="en-US" dirty="0"/>
              <a:t/>
            </a:r>
            <a:br>
              <a:rPr lang="en-US" dirty="0"/>
            </a:br>
            <a:r>
              <a:rPr lang="en-US" dirty="0"/>
              <a:t>At the gathering, Sarah offered, “</a:t>
            </a:r>
            <a:r>
              <a:rPr lang="en-US" b="1" dirty="0"/>
              <a:t>Would</a:t>
            </a:r>
            <a:r>
              <a:rPr lang="en-US" dirty="0"/>
              <a:t> you like some tea?” Her guests smiled and accepted. She thought to herself, “I </a:t>
            </a:r>
            <a:r>
              <a:rPr lang="en-US" b="1" dirty="0"/>
              <a:t>would</a:t>
            </a:r>
            <a:r>
              <a:rPr lang="en-US" dirty="0"/>
              <a:t> love to go to the concert next week; it sounds amazing.” Meanwhile, her friend Jenna sighed, “I </a:t>
            </a:r>
            <a:r>
              <a:rPr lang="en-US" b="1" dirty="0"/>
              <a:t>would</a:t>
            </a:r>
            <a:r>
              <a:rPr lang="en-US" dirty="0"/>
              <a:t> help if I could, but I have too much to do.” Later, the group discussed their plans, and someone said, “They </a:t>
            </a:r>
            <a:r>
              <a:rPr lang="en-US" b="1" dirty="0"/>
              <a:t>would</a:t>
            </a:r>
            <a:r>
              <a:rPr lang="en-US" dirty="0"/>
              <a:t> appreciate your support during the event.” As they wrapped up the evening, Mark said, “He </a:t>
            </a:r>
            <a:r>
              <a:rPr lang="en-US" b="1" dirty="0"/>
              <a:t>would</a:t>
            </a:r>
            <a:r>
              <a:rPr lang="en-US" dirty="0"/>
              <a:t> join us if he finishes early with his work.”</a:t>
            </a:r>
          </a:p>
        </p:txBody>
      </p:sp>
    </p:spTree>
    <p:extLst>
      <p:ext uri="{BB962C8B-B14F-4D97-AF65-F5344CB8AC3E}">
        <p14:creationId xmlns:p14="http://schemas.microsoft.com/office/powerpoint/2010/main" val="29822130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2436"/>
            <a:ext cx="8596668" cy="600365"/>
          </a:xfrm>
        </p:spPr>
        <p:txBody>
          <a:bodyPr>
            <a:normAutofit/>
          </a:bodyPr>
          <a:lstStyle/>
          <a:p>
            <a:r>
              <a:rPr lang="en-US" sz="2800" dirty="0" smtClean="0"/>
              <a:t>10.Interrogative examples on Model auxiliary verbs</a:t>
            </a:r>
            <a:endParaRPr lang="en-US" sz="2800" dirty="0"/>
          </a:p>
        </p:txBody>
      </p:sp>
      <p:sp>
        <p:nvSpPr>
          <p:cNvPr id="3" name="Content Placeholder 2"/>
          <p:cNvSpPr>
            <a:spLocks noGrp="1"/>
          </p:cNvSpPr>
          <p:nvPr>
            <p:ph idx="1"/>
          </p:nvPr>
        </p:nvSpPr>
        <p:spPr>
          <a:xfrm>
            <a:off x="203201" y="812801"/>
            <a:ext cx="11563926" cy="5643418"/>
          </a:xfrm>
        </p:spPr>
        <p:txBody>
          <a:bodyPr>
            <a:normAutofit fontScale="85000" lnSpcReduction="20000"/>
          </a:bodyPr>
          <a:lstStyle/>
          <a:p>
            <a:pPr marL="0" indent="0">
              <a:buNone/>
            </a:pPr>
            <a:r>
              <a:rPr lang="en-US" b="1" dirty="0">
                <a:solidFill>
                  <a:srgbClr val="FF0000"/>
                </a:solidFill>
              </a:rPr>
              <a:t>1. Can</a:t>
            </a:r>
          </a:p>
          <a:p>
            <a:r>
              <a:rPr lang="en-US" b="1" dirty="0"/>
              <a:t>Can you swim?</a:t>
            </a:r>
            <a:endParaRPr lang="en-US" dirty="0"/>
          </a:p>
          <a:p>
            <a:r>
              <a:rPr lang="en-US" b="1" dirty="0"/>
              <a:t>Can she help us with the project?</a:t>
            </a:r>
            <a:endParaRPr lang="en-US" dirty="0"/>
          </a:p>
          <a:p>
            <a:r>
              <a:rPr lang="en-US" b="1" dirty="0"/>
              <a:t>Can they come to the party?</a:t>
            </a:r>
            <a:endParaRPr lang="en-US" dirty="0"/>
          </a:p>
          <a:p>
            <a:r>
              <a:rPr lang="en-US" b="1" dirty="0"/>
              <a:t>Can he play the piano?</a:t>
            </a:r>
            <a:endParaRPr lang="en-US" dirty="0"/>
          </a:p>
          <a:p>
            <a:r>
              <a:rPr lang="en-US" b="1" dirty="0"/>
              <a:t>Can we start the meeting now?</a:t>
            </a:r>
            <a:endParaRPr lang="en-US" dirty="0"/>
          </a:p>
          <a:p>
            <a:pPr marL="0" indent="0">
              <a:buNone/>
            </a:pPr>
            <a:r>
              <a:rPr lang="en-US" b="1" dirty="0">
                <a:solidFill>
                  <a:srgbClr val="FF0000"/>
                </a:solidFill>
              </a:rPr>
              <a:t>2. Could</a:t>
            </a:r>
          </a:p>
          <a:p>
            <a:r>
              <a:rPr lang="en-US" b="1" dirty="0"/>
              <a:t>Could you lend me your book?</a:t>
            </a:r>
            <a:endParaRPr lang="en-US" dirty="0"/>
          </a:p>
          <a:p>
            <a:r>
              <a:rPr lang="en-US" b="1" dirty="0"/>
              <a:t>Could she finish the report by tomorrow?</a:t>
            </a:r>
            <a:endParaRPr lang="en-US" dirty="0"/>
          </a:p>
          <a:p>
            <a:r>
              <a:rPr lang="en-US" b="1" dirty="0"/>
              <a:t>Could they join us for dinner?</a:t>
            </a:r>
            <a:endParaRPr lang="en-US" dirty="0"/>
          </a:p>
          <a:p>
            <a:r>
              <a:rPr lang="en-US" b="1" dirty="0"/>
              <a:t>Could he explain that concept again?</a:t>
            </a:r>
            <a:endParaRPr lang="en-US" dirty="0"/>
          </a:p>
          <a:p>
            <a:r>
              <a:rPr lang="en-US" b="1" dirty="0"/>
              <a:t>Could we take a break?</a:t>
            </a:r>
            <a:endParaRPr lang="en-US" dirty="0"/>
          </a:p>
          <a:p>
            <a:pPr marL="0" indent="0">
              <a:buNone/>
            </a:pPr>
            <a:r>
              <a:rPr lang="en-US" b="1" dirty="0">
                <a:solidFill>
                  <a:srgbClr val="FF0000"/>
                </a:solidFill>
              </a:rPr>
              <a:t>3. May</a:t>
            </a:r>
          </a:p>
          <a:p>
            <a:r>
              <a:rPr lang="en-US" b="1" dirty="0"/>
              <a:t>May I leave early today?</a:t>
            </a:r>
            <a:endParaRPr lang="en-US" dirty="0"/>
          </a:p>
          <a:p>
            <a:r>
              <a:rPr lang="en-US" b="1" dirty="0"/>
              <a:t>May we use your phone?</a:t>
            </a:r>
            <a:endParaRPr lang="en-US" dirty="0"/>
          </a:p>
          <a:p>
            <a:r>
              <a:rPr lang="en-US" b="1" dirty="0"/>
              <a:t>May she attend the meeting?</a:t>
            </a:r>
            <a:endParaRPr lang="en-US" dirty="0"/>
          </a:p>
          <a:p>
            <a:r>
              <a:rPr lang="en-US" b="1" dirty="0"/>
              <a:t>May they ask questions?</a:t>
            </a:r>
            <a:endParaRPr lang="en-US" dirty="0"/>
          </a:p>
          <a:p>
            <a:r>
              <a:rPr lang="en-US" b="1" dirty="0"/>
              <a:t>May I have another piece of cake?</a:t>
            </a:r>
            <a:endParaRPr lang="en-US" dirty="0"/>
          </a:p>
          <a:p>
            <a:endParaRPr lang="en-US" dirty="0"/>
          </a:p>
        </p:txBody>
      </p:sp>
    </p:spTree>
    <p:extLst>
      <p:ext uri="{BB962C8B-B14F-4D97-AF65-F5344CB8AC3E}">
        <p14:creationId xmlns:p14="http://schemas.microsoft.com/office/powerpoint/2010/main" val="41846926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8545"/>
            <a:ext cx="8596668" cy="775855"/>
          </a:xfrm>
        </p:spPr>
        <p:txBody>
          <a:bodyPr/>
          <a:lstStyle/>
          <a:p>
            <a:r>
              <a:rPr lang="en-US" dirty="0" smtClean="0"/>
              <a:t>Conti..</a:t>
            </a:r>
            <a:endParaRPr lang="en-US" dirty="0"/>
          </a:p>
        </p:txBody>
      </p:sp>
      <p:sp>
        <p:nvSpPr>
          <p:cNvPr id="3" name="Content Placeholder 2"/>
          <p:cNvSpPr>
            <a:spLocks noGrp="1"/>
          </p:cNvSpPr>
          <p:nvPr>
            <p:ph idx="1"/>
          </p:nvPr>
        </p:nvSpPr>
        <p:spPr>
          <a:xfrm>
            <a:off x="203200" y="785091"/>
            <a:ext cx="10778836" cy="5883564"/>
          </a:xfrm>
        </p:spPr>
        <p:txBody>
          <a:bodyPr>
            <a:normAutofit fontScale="85000" lnSpcReduction="20000"/>
          </a:bodyPr>
          <a:lstStyle/>
          <a:p>
            <a:pPr marL="0" indent="0">
              <a:buNone/>
            </a:pPr>
            <a:r>
              <a:rPr lang="en-US" b="1" dirty="0">
                <a:solidFill>
                  <a:srgbClr val="FF0000"/>
                </a:solidFill>
              </a:rPr>
              <a:t>4. Might</a:t>
            </a:r>
          </a:p>
          <a:p>
            <a:r>
              <a:rPr lang="en-US" b="1" dirty="0"/>
              <a:t>Might it rain later?</a:t>
            </a:r>
            <a:endParaRPr lang="en-US" dirty="0"/>
          </a:p>
          <a:p>
            <a:r>
              <a:rPr lang="en-US" b="1" dirty="0"/>
              <a:t>Might she come to the event?</a:t>
            </a:r>
            <a:endParaRPr lang="en-US" dirty="0"/>
          </a:p>
          <a:p>
            <a:r>
              <a:rPr lang="en-US" b="1" dirty="0"/>
              <a:t>Might they need assistance?</a:t>
            </a:r>
            <a:endParaRPr lang="en-US" dirty="0"/>
          </a:p>
          <a:p>
            <a:r>
              <a:rPr lang="en-US" b="1" dirty="0"/>
              <a:t>Might he be at the office?</a:t>
            </a:r>
            <a:endParaRPr lang="en-US" dirty="0"/>
          </a:p>
          <a:p>
            <a:r>
              <a:rPr lang="en-US" b="1" dirty="0"/>
              <a:t>Might we see a movie this weekend?</a:t>
            </a:r>
            <a:endParaRPr lang="en-US" dirty="0"/>
          </a:p>
          <a:p>
            <a:pPr marL="0" indent="0">
              <a:buNone/>
            </a:pPr>
            <a:r>
              <a:rPr lang="en-US" b="1" dirty="0">
                <a:solidFill>
                  <a:srgbClr val="FF0000"/>
                </a:solidFill>
              </a:rPr>
              <a:t>5. Must</a:t>
            </a:r>
          </a:p>
          <a:p>
            <a:r>
              <a:rPr lang="en-US" b="1" dirty="0"/>
              <a:t>Must I complete this by tonight?</a:t>
            </a:r>
            <a:endParaRPr lang="en-US" dirty="0"/>
          </a:p>
          <a:p>
            <a:r>
              <a:rPr lang="en-US" b="1" dirty="0"/>
              <a:t>Must she attend the conference?</a:t>
            </a:r>
            <a:endParaRPr lang="en-US" dirty="0"/>
          </a:p>
          <a:p>
            <a:r>
              <a:rPr lang="en-US" b="1" dirty="0"/>
              <a:t>Must they submit the application now?</a:t>
            </a:r>
            <a:endParaRPr lang="en-US" dirty="0"/>
          </a:p>
          <a:p>
            <a:r>
              <a:rPr lang="en-US" b="1" dirty="0"/>
              <a:t>Must he follow the guidelines?</a:t>
            </a:r>
            <a:endParaRPr lang="en-US" dirty="0"/>
          </a:p>
          <a:p>
            <a:r>
              <a:rPr lang="en-US" b="1" dirty="0"/>
              <a:t>Must we leave so early?</a:t>
            </a:r>
            <a:endParaRPr lang="en-US" dirty="0"/>
          </a:p>
          <a:p>
            <a:pPr marL="0" indent="0">
              <a:buNone/>
            </a:pPr>
            <a:r>
              <a:rPr lang="en-US" b="1" dirty="0">
                <a:solidFill>
                  <a:srgbClr val="FF0000"/>
                </a:solidFill>
              </a:rPr>
              <a:t>6. Shall</a:t>
            </a:r>
          </a:p>
          <a:p>
            <a:r>
              <a:rPr lang="en-US" b="1" dirty="0"/>
              <a:t>Shall we dance?</a:t>
            </a:r>
            <a:endParaRPr lang="en-US" dirty="0"/>
          </a:p>
          <a:p>
            <a:r>
              <a:rPr lang="en-US" b="1" dirty="0"/>
              <a:t>Shall I open the window?</a:t>
            </a:r>
            <a:endParaRPr lang="en-US" dirty="0"/>
          </a:p>
          <a:p>
            <a:r>
              <a:rPr lang="en-US" b="1" dirty="0"/>
              <a:t>Shall they join us for lunch?</a:t>
            </a:r>
            <a:endParaRPr lang="en-US" dirty="0"/>
          </a:p>
          <a:p>
            <a:r>
              <a:rPr lang="en-US" b="1" dirty="0"/>
              <a:t>Shall we start the meeting?</a:t>
            </a:r>
            <a:endParaRPr lang="en-US" dirty="0"/>
          </a:p>
          <a:p>
            <a:r>
              <a:rPr lang="en-US" b="1" dirty="0"/>
              <a:t>Shall I help you with that</a:t>
            </a:r>
            <a:r>
              <a:rPr lang="en-US" b="1" dirty="0" smtClean="0"/>
              <a:t>?</a:t>
            </a:r>
            <a:endParaRPr lang="en-US" dirty="0"/>
          </a:p>
        </p:txBody>
      </p:sp>
    </p:spTree>
    <p:extLst>
      <p:ext uri="{BB962C8B-B14F-4D97-AF65-F5344CB8AC3E}">
        <p14:creationId xmlns:p14="http://schemas.microsoft.com/office/powerpoint/2010/main" val="15918221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843" y="92364"/>
            <a:ext cx="8596668" cy="628072"/>
          </a:xfrm>
        </p:spPr>
        <p:txBody>
          <a:bodyPr>
            <a:normAutofit fontScale="90000"/>
          </a:bodyPr>
          <a:lstStyle/>
          <a:p>
            <a:r>
              <a:rPr lang="en-US" dirty="0" smtClean="0"/>
              <a:t>Conti…</a:t>
            </a:r>
            <a:endParaRPr lang="en-US" dirty="0"/>
          </a:p>
        </p:txBody>
      </p:sp>
      <p:sp>
        <p:nvSpPr>
          <p:cNvPr id="3" name="Content Placeholder 2"/>
          <p:cNvSpPr>
            <a:spLocks noGrp="1"/>
          </p:cNvSpPr>
          <p:nvPr>
            <p:ph idx="1"/>
          </p:nvPr>
        </p:nvSpPr>
        <p:spPr>
          <a:xfrm>
            <a:off x="138545" y="803564"/>
            <a:ext cx="11194473" cy="5966691"/>
          </a:xfrm>
        </p:spPr>
        <p:txBody>
          <a:bodyPr>
            <a:normAutofit fontScale="85000" lnSpcReduction="10000"/>
          </a:bodyPr>
          <a:lstStyle/>
          <a:p>
            <a:pPr marL="0" indent="0">
              <a:buNone/>
            </a:pPr>
            <a:r>
              <a:rPr lang="en-US" b="1" dirty="0">
                <a:solidFill>
                  <a:srgbClr val="FF0000"/>
                </a:solidFill>
              </a:rPr>
              <a:t>7. Should</a:t>
            </a:r>
          </a:p>
          <a:p>
            <a:r>
              <a:rPr lang="en-US" b="1" dirty="0"/>
              <a:t>Should I call her?</a:t>
            </a:r>
            <a:endParaRPr lang="en-US" dirty="0"/>
          </a:p>
          <a:p>
            <a:r>
              <a:rPr lang="en-US" b="1" dirty="0"/>
              <a:t>Should we bring snacks to the picnic?</a:t>
            </a:r>
            <a:endParaRPr lang="en-US" dirty="0"/>
          </a:p>
          <a:p>
            <a:r>
              <a:rPr lang="en-US" b="1" dirty="0"/>
              <a:t>Should he apologize for his mistake?</a:t>
            </a:r>
            <a:endParaRPr lang="en-US" dirty="0"/>
          </a:p>
          <a:p>
            <a:r>
              <a:rPr lang="en-US" b="1" dirty="0"/>
              <a:t>Should they consider other options?</a:t>
            </a:r>
            <a:endParaRPr lang="en-US" dirty="0"/>
          </a:p>
          <a:p>
            <a:r>
              <a:rPr lang="en-US" b="1" dirty="0"/>
              <a:t>Should you see a doctor?</a:t>
            </a:r>
            <a:endParaRPr lang="en-US" dirty="0"/>
          </a:p>
          <a:p>
            <a:pPr marL="0" indent="0">
              <a:buNone/>
            </a:pPr>
            <a:r>
              <a:rPr lang="en-US" b="1" dirty="0">
                <a:solidFill>
                  <a:srgbClr val="FF0000"/>
                </a:solidFill>
              </a:rPr>
              <a:t>8. Will</a:t>
            </a:r>
          </a:p>
          <a:p>
            <a:r>
              <a:rPr lang="en-US" b="1" dirty="0"/>
              <a:t>Will you attend the party?</a:t>
            </a:r>
            <a:endParaRPr lang="en-US" dirty="0"/>
          </a:p>
          <a:p>
            <a:r>
              <a:rPr lang="en-US" b="1" dirty="0"/>
              <a:t>Will she finish the project on time?</a:t>
            </a:r>
            <a:endParaRPr lang="en-US" dirty="0"/>
          </a:p>
          <a:p>
            <a:r>
              <a:rPr lang="en-US" b="1" dirty="0"/>
              <a:t>Will they help us with the setup?</a:t>
            </a:r>
            <a:endParaRPr lang="en-US" dirty="0"/>
          </a:p>
          <a:p>
            <a:r>
              <a:rPr lang="en-US" b="1" dirty="0"/>
              <a:t>Will he join us for dinner?</a:t>
            </a:r>
            <a:endParaRPr lang="en-US" dirty="0"/>
          </a:p>
          <a:p>
            <a:r>
              <a:rPr lang="en-US" b="1" dirty="0"/>
              <a:t>Will we have a meeting tomorrow?</a:t>
            </a:r>
            <a:endParaRPr lang="en-US" dirty="0"/>
          </a:p>
          <a:p>
            <a:pPr marL="0" indent="0">
              <a:buNone/>
            </a:pPr>
            <a:r>
              <a:rPr lang="en-US" b="1" dirty="0">
                <a:solidFill>
                  <a:srgbClr val="FF0000"/>
                </a:solidFill>
              </a:rPr>
              <a:t>9. Would</a:t>
            </a:r>
          </a:p>
          <a:p>
            <a:r>
              <a:rPr lang="en-US" b="1" dirty="0"/>
              <a:t>Would you like some coffee?</a:t>
            </a:r>
            <a:endParaRPr lang="en-US" dirty="0"/>
          </a:p>
          <a:p>
            <a:r>
              <a:rPr lang="en-US" b="1" dirty="0"/>
              <a:t>Would she help me with my homework?</a:t>
            </a:r>
            <a:endParaRPr lang="en-US" dirty="0"/>
          </a:p>
          <a:p>
            <a:r>
              <a:rPr lang="en-US" b="1" dirty="0"/>
              <a:t>Would they consider my proposal?</a:t>
            </a:r>
            <a:endParaRPr lang="en-US" dirty="0"/>
          </a:p>
          <a:p>
            <a:r>
              <a:rPr lang="en-US" b="1" dirty="0"/>
              <a:t>Would he mind if I borrowed his pen?</a:t>
            </a:r>
            <a:endParaRPr lang="en-US" dirty="0"/>
          </a:p>
          <a:p>
            <a:r>
              <a:rPr lang="en-US" b="1" dirty="0"/>
              <a:t>Would we be able to reschedule?</a:t>
            </a:r>
            <a:endParaRPr lang="en-US" dirty="0"/>
          </a:p>
        </p:txBody>
      </p:sp>
    </p:spTree>
    <p:extLst>
      <p:ext uri="{BB962C8B-B14F-4D97-AF65-F5344CB8AC3E}">
        <p14:creationId xmlns:p14="http://schemas.microsoft.com/office/powerpoint/2010/main" val="31564539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72655"/>
          </a:xfrm>
        </p:spPr>
        <p:txBody>
          <a:bodyPr>
            <a:normAutofit fontScale="90000"/>
          </a:bodyPr>
          <a:lstStyle/>
          <a:p>
            <a:r>
              <a:rPr lang="en-US" dirty="0"/>
              <a:t>Planning a Weekend Adventure</a:t>
            </a:r>
          </a:p>
        </p:txBody>
      </p:sp>
      <p:sp>
        <p:nvSpPr>
          <p:cNvPr id="3" name="Content Placeholder 2"/>
          <p:cNvSpPr>
            <a:spLocks noGrp="1"/>
          </p:cNvSpPr>
          <p:nvPr>
            <p:ph idx="1"/>
          </p:nvPr>
        </p:nvSpPr>
        <p:spPr>
          <a:xfrm>
            <a:off x="64655" y="572655"/>
            <a:ext cx="11877963" cy="6132945"/>
          </a:xfrm>
        </p:spPr>
        <p:txBody>
          <a:bodyPr>
            <a:normAutofit lnSpcReduction="10000"/>
          </a:bodyPr>
          <a:lstStyle/>
          <a:p>
            <a:r>
              <a:rPr lang="en-US" dirty="0"/>
              <a:t>This weekend, my friends and I </a:t>
            </a:r>
            <a:r>
              <a:rPr lang="en-US" b="1" dirty="0"/>
              <a:t>can</a:t>
            </a:r>
            <a:r>
              <a:rPr lang="en-US" dirty="0"/>
              <a:t> finally go on the hiking trip we’ve been talking about for months. We </a:t>
            </a:r>
            <a:r>
              <a:rPr lang="en-US" b="1" dirty="0"/>
              <a:t>can</a:t>
            </a:r>
            <a:r>
              <a:rPr lang="en-US" dirty="0"/>
              <a:t> explore the beautiful trails in the nearby national park, and I’m sure the scenery will be breathtaking. Before we set off, I wonder if we </a:t>
            </a:r>
            <a:r>
              <a:rPr lang="en-US" b="1" dirty="0"/>
              <a:t>should</a:t>
            </a:r>
            <a:r>
              <a:rPr lang="en-US" dirty="0"/>
              <a:t> check the weather forecast. It looks like it </a:t>
            </a:r>
            <a:r>
              <a:rPr lang="en-US" b="1" dirty="0"/>
              <a:t>might</a:t>
            </a:r>
            <a:r>
              <a:rPr lang="en-US" dirty="0"/>
              <a:t> rain later in the day, but hopefully, it will hold off until we finish our hike.</a:t>
            </a:r>
          </a:p>
          <a:p>
            <a:r>
              <a:rPr lang="en-US" dirty="0"/>
              <a:t>I </a:t>
            </a:r>
            <a:r>
              <a:rPr lang="en-US" b="1" dirty="0"/>
              <a:t>could</a:t>
            </a:r>
            <a:r>
              <a:rPr lang="en-US" dirty="0"/>
              <a:t> bring some snacks and drinks for everyone. That way, we won’t have to worry about finding food on the trail. I hope my friends </a:t>
            </a:r>
            <a:r>
              <a:rPr lang="en-US" b="1" dirty="0"/>
              <a:t>will</a:t>
            </a:r>
            <a:r>
              <a:rPr lang="en-US" dirty="0"/>
              <a:t> appreciate the effort! I also think it </a:t>
            </a:r>
            <a:r>
              <a:rPr lang="en-US" b="1" dirty="0"/>
              <a:t>would</a:t>
            </a:r>
            <a:r>
              <a:rPr lang="en-US" dirty="0"/>
              <a:t> be nice to have a picnic at the summit if the weather permits. What do you think? </a:t>
            </a:r>
            <a:r>
              <a:rPr lang="en-US" b="1" dirty="0"/>
              <a:t>Would</a:t>
            </a:r>
            <a:r>
              <a:rPr lang="en-US" dirty="0"/>
              <a:t> everyone like to contribute something for the picnic?</a:t>
            </a:r>
          </a:p>
          <a:p>
            <a:r>
              <a:rPr lang="en-US" dirty="0"/>
              <a:t>Before we leave, I </a:t>
            </a:r>
            <a:r>
              <a:rPr lang="en-US" b="1" dirty="0"/>
              <a:t>must</a:t>
            </a:r>
            <a:r>
              <a:rPr lang="en-US" dirty="0"/>
              <a:t> make sure that I pack my backpack properly. I </a:t>
            </a:r>
            <a:r>
              <a:rPr lang="en-US" b="1" dirty="0"/>
              <a:t>must</a:t>
            </a:r>
            <a:r>
              <a:rPr lang="en-US" dirty="0"/>
              <a:t> include essentials like water, a first-aid kit, and a map. It’s important to be prepared, especially when hiking in unfamiliar territory. I </a:t>
            </a:r>
            <a:r>
              <a:rPr lang="en-US" b="1" dirty="0"/>
              <a:t>may</a:t>
            </a:r>
            <a:r>
              <a:rPr lang="en-US" dirty="0"/>
              <a:t> also bring my camera so that we can capture the stunning views and create lasting memories.</a:t>
            </a:r>
          </a:p>
          <a:p>
            <a:r>
              <a:rPr lang="en-US" dirty="0"/>
              <a:t>On the other hand, I’m a bit concerned about how challenging the hike might be. I know some of my friends </a:t>
            </a:r>
            <a:r>
              <a:rPr lang="en-US" b="1" dirty="0"/>
              <a:t>can</a:t>
            </a:r>
            <a:r>
              <a:rPr lang="en-US" dirty="0"/>
              <a:t> be a little out of shape, so I </a:t>
            </a:r>
            <a:r>
              <a:rPr lang="en-US" b="1" dirty="0"/>
              <a:t>should</a:t>
            </a:r>
            <a:r>
              <a:rPr lang="en-US" dirty="0"/>
              <a:t> remind them to take it easy and listen to their bodies. If anyone feels tired, we </a:t>
            </a:r>
            <a:r>
              <a:rPr lang="en-US" b="1" dirty="0"/>
              <a:t>can</a:t>
            </a:r>
            <a:r>
              <a:rPr lang="en-US" dirty="0"/>
              <a:t> always take a break and enjoy the surroundings. It’s not just about reaching the top; it’s about enjoying the journey.</a:t>
            </a:r>
          </a:p>
          <a:p>
            <a:r>
              <a:rPr lang="en-US" dirty="0"/>
              <a:t>As we plan our departure time, I wonder when we </a:t>
            </a:r>
            <a:r>
              <a:rPr lang="en-US" b="1" dirty="0"/>
              <a:t>should</a:t>
            </a:r>
            <a:r>
              <a:rPr lang="en-US" dirty="0"/>
              <a:t> meet. </a:t>
            </a:r>
            <a:r>
              <a:rPr lang="en-US" b="1" dirty="0"/>
              <a:t>Shall</a:t>
            </a:r>
            <a:r>
              <a:rPr lang="en-US" dirty="0"/>
              <a:t> we aim for an early start to make the most of the day? I think it </a:t>
            </a:r>
            <a:r>
              <a:rPr lang="en-US" b="1" dirty="0"/>
              <a:t>would</a:t>
            </a:r>
            <a:r>
              <a:rPr lang="en-US" dirty="0"/>
              <a:t> be best to leave by 7 AM so that we have plenty of daylight for our hike. However, if anyone </a:t>
            </a:r>
            <a:r>
              <a:rPr lang="en-US" b="1" dirty="0"/>
              <a:t>could</a:t>
            </a:r>
            <a:r>
              <a:rPr lang="en-US" dirty="0"/>
              <a:t> suggest a better time, I’m open to ideas.</a:t>
            </a:r>
          </a:p>
          <a:p>
            <a:r>
              <a:rPr lang="en-US" dirty="0"/>
              <a:t>Finally, I hope everyone </a:t>
            </a:r>
            <a:r>
              <a:rPr lang="en-US" b="1" dirty="0"/>
              <a:t>will</a:t>
            </a:r>
            <a:r>
              <a:rPr lang="en-US" dirty="0"/>
              <a:t> have a great time. I know that if we work together, we </a:t>
            </a:r>
            <a:r>
              <a:rPr lang="en-US" b="1" dirty="0"/>
              <a:t>can</a:t>
            </a:r>
            <a:r>
              <a:rPr lang="en-US" dirty="0"/>
              <a:t> make this adventure unforgettable. The excitement is building, and I </a:t>
            </a:r>
            <a:r>
              <a:rPr lang="en-US" b="1" dirty="0"/>
              <a:t>might</a:t>
            </a:r>
            <a:r>
              <a:rPr lang="en-US" dirty="0"/>
              <a:t> even start packing my things tonight to ensure I don’t forget anything important. Whatever happens, I’m sure it </a:t>
            </a:r>
            <a:r>
              <a:rPr lang="en-US" b="1" dirty="0"/>
              <a:t>will</a:t>
            </a:r>
            <a:r>
              <a:rPr lang="en-US" dirty="0"/>
              <a:t> be an experience to remember!</a:t>
            </a:r>
          </a:p>
          <a:p>
            <a:pPr marL="0" indent="0">
              <a:buNone/>
            </a:pPr>
            <a:endParaRPr lang="en-US" dirty="0"/>
          </a:p>
        </p:txBody>
      </p:sp>
    </p:spTree>
    <p:extLst>
      <p:ext uri="{BB962C8B-B14F-4D97-AF65-F5344CB8AC3E}">
        <p14:creationId xmlns:p14="http://schemas.microsoft.com/office/powerpoint/2010/main" val="9315006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498764"/>
          </a:xfrm>
        </p:spPr>
        <p:txBody>
          <a:bodyPr>
            <a:normAutofit fontScale="90000"/>
          </a:bodyPr>
          <a:lstStyle/>
          <a:p>
            <a:r>
              <a:rPr lang="en-US" dirty="0" smtClean="0">
                <a:solidFill>
                  <a:srgbClr val="FF0000"/>
                </a:solidFill>
              </a:rPr>
              <a:t>TOPIC: PRONOUNS</a:t>
            </a:r>
            <a:endParaRPr lang="en-US" dirty="0">
              <a:solidFill>
                <a:srgbClr val="FF0000"/>
              </a:solidFill>
            </a:endParaRPr>
          </a:p>
        </p:txBody>
      </p:sp>
      <p:sp>
        <p:nvSpPr>
          <p:cNvPr id="3" name="Content Placeholder 2"/>
          <p:cNvSpPr>
            <a:spLocks noGrp="1"/>
          </p:cNvSpPr>
          <p:nvPr>
            <p:ph idx="1"/>
          </p:nvPr>
        </p:nvSpPr>
        <p:spPr>
          <a:xfrm>
            <a:off x="64656" y="498764"/>
            <a:ext cx="11877962" cy="6299200"/>
          </a:xfrm>
        </p:spPr>
        <p:txBody>
          <a:bodyPr>
            <a:normAutofit fontScale="55000" lnSpcReduction="20000"/>
          </a:bodyPr>
          <a:lstStyle/>
          <a:p>
            <a:pPr marL="0" indent="0">
              <a:buNone/>
            </a:pPr>
            <a:r>
              <a:rPr lang="en-US" b="1" dirty="0"/>
              <a:t>1. Personal Pronouns</a:t>
            </a:r>
          </a:p>
          <a:p>
            <a:r>
              <a:rPr lang="en-US" dirty="0"/>
              <a:t>These refer to specific people or things. They can be in the subjective or objective case.</a:t>
            </a:r>
          </a:p>
          <a:p>
            <a:r>
              <a:rPr lang="en-US" b="1" dirty="0"/>
              <a:t>Subjective</a:t>
            </a:r>
            <a:r>
              <a:rPr lang="en-US" dirty="0"/>
              <a:t>: I, you, he, she, it, we, they</a:t>
            </a:r>
          </a:p>
          <a:p>
            <a:r>
              <a:rPr lang="en-US" b="1" dirty="0"/>
              <a:t>Objective</a:t>
            </a:r>
            <a:r>
              <a:rPr lang="en-US" dirty="0"/>
              <a:t>: me, you, him, her, it, us, them</a:t>
            </a:r>
          </a:p>
          <a:p>
            <a:pPr marL="0" indent="0">
              <a:buNone/>
            </a:pPr>
            <a:r>
              <a:rPr lang="en-US" b="1" dirty="0"/>
              <a:t>2. Possessive Pronouns</a:t>
            </a:r>
          </a:p>
          <a:p>
            <a:r>
              <a:rPr lang="en-US" dirty="0"/>
              <a:t>These indicate ownership or possession.</a:t>
            </a:r>
          </a:p>
          <a:p>
            <a:r>
              <a:rPr lang="en-US" dirty="0"/>
              <a:t>Examples: mine, yours, his, hers, its, ours, theirs</a:t>
            </a:r>
          </a:p>
          <a:p>
            <a:pPr marL="0" indent="0">
              <a:buNone/>
            </a:pPr>
            <a:r>
              <a:rPr lang="en-US" b="1" dirty="0"/>
              <a:t>3. Reflexive Pronouns</a:t>
            </a:r>
          </a:p>
          <a:p>
            <a:r>
              <a:rPr lang="en-US" dirty="0"/>
              <a:t>These refer back to the subject of the sentence.</a:t>
            </a:r>
          </a:p>
          <a:p>
            <a:r>
              <a:rPr lang="en-US" dirty="0"/>
              <a:t>Examples: myself, yourself, himself, herself, itself, ourselves, yourselves, themselves</a:t>
            </a:r>
          </a:p>
          <a:p>
            <a:pPr marL="0" indent="0">
              <a:buNone/>
            </a:pPr>
            <a:r>
              <a:rPr lang="en-US" b="1" dirty="0"/>
              <a:t>4. Demonstrative Pronouns</a:t>
            </a:r>
          </a:p>
          <a:p>
            <a:r>
              <a:rPr lang="en-US" dirty="0"/>
              <a:t>These point to specific things or people.</a:t>
            </a:r>
          </a:p>
          <a:p>
            <a:r>
              <a:rPr lang="en-US" dirty="0"/>
              <a:t>Examples: this, that, these, those</a:t>
            </a:r>
          </a:p>
          <a:p>
            <a:pPr marL="0" indent="0">
              <a:buNone/>
            </a:pPr>
            <a:r>
              <a:rPr lang="en-US" b="1" dirty="0"/>
              <a:t>5. Interrogative Pronouns</a:t>
            </a:r>
          </a:p>
          <a:p>
            <a:r>
              <a:rPr lang="en-US" dirty="0"/>
              <a:t>These are used to ask questions.</a:t>
            </a:r>
          </a:p>
          <a:p>
            <a:r>
              <a:rPr lang="en-US" dirty="0"/>
              <a:t>Examples: who, whom, whose, what, which</a:t>
            </a:r>
          </a:p>
          <a:p>
            <a:pPr marL="0" indent="0">
              <a:buNone/>
            </a:pPr>
            <a:r>
              <a:rPr lang="en-US" b="1" dirty="0"/>
              <a:t>6. Relative Pronouns</a:t>
            </a:r>
          </a:p>
          <a:p>
            <a:r>
              <a:rPr lang="en-US" dirty="0"/>
              <a:t>These introduce relative clauses and relate to a noun mentioned earlier.</a:t>
            </a:r>
          </a:p>
          <a:p>
            <a:r>
              <a:rPr lang="en-US" dirty="0"/>
              <a:t>Examples: who, whom, whose, which, that</a:t>
            </a:r>
          </a:p>
          <a:p>
            <a:pPr marL="0" indent="0">
              <a:buNone/>
            </a:pPr>
            <a:r>
              <a:rPr lang="en-US" b="1" dirty="0"/>
              <a:t>7. Indefinite Pronouns</a:t>
            </a:r>
          </a:p>
          <a:p>
            <a:r>
              <a:rPr lang="en-US" dirty="0"/>
              <a:t>These refer to non-specific people or things.</a:t>
            </a:r>
          </a:p>
          <a:p>
            <a:r>
              <a:rPr lang="en-US" dirty="0"/>
              <a:t>Examples: anyone, everyone, someone, no one, all, some, few, many</a:t>
            </a:r>
          </a:p>
          <a:p>
            <a:pPr marL="0" indent="0">
              <a:buNone/>
            </a:pPr>
            <a:r>
              <a:rPr lang="en-US" b="1" dirty="0"/>
              <a:t>8. Distributive Pronouns</a:t>
            </a:r>
          </a:p>
          <a:p>
            <a:r>
              <a:rPr lang="en-US" dirty="0"/>
              <a:t>These refer to members of a group individually.</a:t>
            </a:r>
          </a:p>
          <a:p>
            <a:r>
              <a:rPr lang="en-US" dirty="0"/>
              <a:t>Examples: each, every, either, neither</a:t>
            </a:r>
          </a:p>
        </p:txBody>
      </p:sp>
    </p:spTree>
    <p:extLst>
      <p:ext uri="{BB962C8B-B14F-4D97-AF65-F5344CB8AC3E}">
        <p14:creationId xmlns:p14="http://schemas.microsoft.com/office/powerpoint/2010/main" val="2490289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01600"/>
            <a:ext cx="8596668" cy="646545"/>
          </a:xfrm>
        </p:spPr>
        <p:txBody>
          <a:bodyPr/>
          <a:lstStyle/>
          <a:p>
            <a:r>
              <a:rPr lang="en-US" dirty="0"/>
              <a:t>1</a:t>
            </a:r>
            <a:r>
              <a:rPr lang="en-US" dirty="0" smtClean="0"/>
              <a:t>. </a:t>
            </a:r>
            <a:r>
              <a:rPr lang="en-US" dirty="0"/>
              <a:t>Personal Pronouns</a:t>
            </a:r>
          </a:p>
        </p:txBody>
      </p:sp>
      <p:sp>
        <p:nvSpPr>
          <p:cNvPr id="3" name="Content Placeholder 2"/>
          <p:cNvSpPr>
            <a:spLocks noGrp="1"/>
          </p:cNvSpPr>
          <p:nvPr>
            <p:ph idx="1"/>
          </p:nvPr>
        </p:nvSpPr>
        <p:spPr>
          <a:xfrm>
            <a:off x="267855" y="858982"/>
            <a:ext cx="10908145" cy="5467927"/>
          </a:xfrm>
        </p:spPr>
        <p:txBody>
          <a:bodyPr/>
          <a:lstStyle/>
          <a:p>
            <a:r>
              <a:rPr lang="en-US" dirty="0"/>
              <a:t>Personal pronouns are used to refer to specific people or things. They can be classified into two categories: </a:t>
            </a:r>
            <a:r>
              <a:rPr lang="en-US" b="1" dirty="0"/>
              <a:t>subjective</a:t>
            </a:r>
            <a:r>
              <a:rPr lang="en-US" dirty="0"/>
              <a:t> and </a:t>
            </a:r>
            <a:r>
              <a:rPr lang="en-US" b="1" dirty="0"/>
              <a:t>objective</a:t>
            </a:r>
            <a:r>
              <a:rPr lang="en-US" dirty="0" smtClean="0"/>
              <a:t>.</a:t>
            </a:r>
          </a:p>
          <a:p>
            <a:pPr marL="0" indent="0">
              <a:buNone/>
            </a:pPr>
            <a:r>
              <a:rPr lang="en-US" b="1" dirty="0" smtClean="0">
                <a:solidFill>
                  <a:srgbClr val="00B0F0"/>
                </a:solidFill>
              </a:rPr>
              <a:t>A. </a:t>
            </a:r>
            <a:r>
              <a:rPr lang="en-US" b="1" dirty="0">
                <a:solidFill>
                  <a:srgbClr val="00B0F0"/>
                </a:solidFill>
              </a:rPr>
              <a:t>Subjective Case</a:t>
            </a:r>
          </a:p>
          <a:p>
            <a:r>
              <a:rPr lang="en-US" dirty="0"/>
              <a:t>The subjective case pronouns are used as the subject of a sentence. They perform the action of the verb.</a:t>
            </a:r>
          </a:p>
          <a:p>
            <a:r>
              <a:rPr lang="en-US" b="1" dirty="0"/>
              <a:t>I</a:t>
            </a:r>
            <a:r>
              <a:rPr lang="en-US" dirty="0"/>
              <a:t>: I am going to the store.</a:t>
            </a:r>
          </a:p>
          <a:p>
            <a:r>
              <a:rPr lang="en-US" b="1" dirty="0"/>
              <a:t>You</a:t>
            </a:r>
            <a:r>
              <a:rPr lang="en-US" dirty="0"/>
              <a:t>: You are my best friend.</a:t>
            </a:r>
          </a:p>
          <a:p>
            <a:r>
              <a:rPr lang="en-US" b="1" dirty="0"/>
              <a:t>He</a:t>
            </a:r>
            <a:r>
              <a:rPr lang="en-US" dirty="0"/>
              <a:t>: He likes to play soccer.</a:t>
            </a:r>
          </a:p>
          <a:p>
            <a:r>
              <a:rPr lang="en-US" b="1" dirty="0"/>
              <a:t>She</a:t>
            </a:r>
            <a:r>
              <a:rPr lang="en-US" dirty="0"/>
              <a:t>: She is studying for her exams.</a:t>
            </a:r>
          </a:p>
          <a:p>
            <a:r>
              <a:rPr lang="en-US" b="1" dirty="0"/>
              <a:t>It</a:t>
            </a:r>
            <a:r>
              <a:rPr lang="en-US" dirty="0"/>
              <a:t>: It is raining outside.</a:t>
            </a:r>
          </a:p>
          <a:p>
            <a:r>
              <a:rPr lang="en-US" b="1" dirty="0"/>
              <a:t>We</a:t>
            </a:r>
            <a:r>
              <a:rPr lang="en-US" dirty="0"/>
              <a:t>: We are planning a trip.</a:t>
            </a:r>
          </a:p>
          <a:p>
            <a:r>
              <a:rPr lang="en-US" b="1" dirty="0"/>
              <a:t>They</a:t>
            </a:r>
            <a:r>
              <a:rPr lang="en-US" dirty="0"/>
              <a:t>: They enjoy hiking on weekends.</a:t>
            </a:r>
          </a:p>
          <a:p>
            <a:endParaRPr lang="en-US" dirty="0"/>
          </a:p>
        </p:txBody>
      </p:sp>
    </p:spTree>
    <p:extLst>
      <p:ext uri="{BB962C8B-B14F-4D97-AF65-F5344CB8AC3E}">
        <p14:creationId xmlns:p14="http://schemas.microsoft.com/office/powerpoint/2010/main" val="12684527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a:t>
            </a:r>
            <a:r>
              <a:rPr lang="en-US" b="1" dirty="0"/>
              <a:t>Objective Case</a:t>
            </a:r>
            <a:endParaRPr lang="en-US" dirty="0"/>
          </a:p>
        </p:txBody>
      </p:sp>
      <p:sp>
        <p:nvSpPr>
          <p:cNvPr id="3" name="Content Placeholder 2"/>
          <p:cNvSpPr>
            <a:spLocks noGrp="1"/>
          </p:cNvSpPr>
          <p:nvPr>
            <p:ph idx="1"/>
          </p:nvPr>
        </p:nvSpPr>
        <p:spPr>
          <a:xfrm>
            <a:off x="677334" y="1219201"/>
            <a:ext cx="8596668" cy="4822162"/>
          </a:xfrm>
        </p:spPr>
        <p:txBody>
          <a:bodyPr/>
          <a:lstStyle/>
          <a:p>
            <a:pPr marL="0" indent="0">
              <a:buNone/>
            </a:pPr>
            <a:r>
              <a:rPr lang="en-US" dirty="0"/>
              <a:t>The objective case pronouns are used as the object of a verb or a preposition. They receive the action of the verb.</a:t>
            </a:r>
          </a:p>
          <a:p>
            <a:r>
              <a:rPr lang="en-US" b="1" dirty="0"/>
              <a:t>Me</a:t>
            </a:r>
            <a:r>
              <a:rPr lang="en-US" dirty="0"/>
              <a:t>: Can you help me with my homework?</a:t>
            </a:r>
          </a:p>
          <a:p>
            <a:r>
              <a:rPr lang="en-US" b="1" dirty="0"/>
              <a:t>You</a:t>
            </a:r>
            <a:r>
              <a:rPr lang="en-US" dirty="0"/>
              <a:t>: I saw you at the park yesterday.</a:t>
            </a:r>
          </a:p>
          <a:p>
            <a:r>
              <a:rPr lang="en-US" b="1" dirty="0"/>
              <a:t>Him</a:t>
            </a:r>
            <a:r>
              <a:rPr lang="en-US" dirty="0"/>
              <a:t>: I spoke to him about the project.</a:t>
            </a:r>
          </a:p>
          <a:p>
            <a:r>
              <a:rPr lang="en-US" b="1" dirty="0"/>
              <a:t>Her</a:t>
            </a:r>
            <a:r>
              <a:rPr lang="en-US" dirty="0"/>
              <a:t>: Please give her the message.</a:t>
            </a:r>
          </a:p>
          <a:p>
            <a:r>
              <a:rPr lang="en-US" b="1" dirty="0"/>
              <a:t>It</a:t>
            </a:r>
            <a:r>
              <a:rPr lang="en-US" dirty="0"/>
              <a:t>: I found it under the couch.</a:t>
            </a:r>
          </a:p>
          <a:p>
            <a:r>
              <a:rPr lang="en-US" b="1" dirty="0"/>
              <a:t>Us</a:t>
            </a:r>
            <a:r>
              <a:rPr lang="en-US" dirty="0"/>
              <a:t>: They invited us to the party.</a:t>
            </a:r>
          </a:p>
          <a:p>
            <a:r>
              <a:rPr lang="en-US" b="1" dirty="0"/>
              <a:t>Them</a:t>
            </a:r>
            <a:r>
              <a:rPr lang="en-US" dirty="0"/>
              <a:t>: I will meet them at the café.</a:t>
            </a:r>
          </a:p>
        </p:txBody>
      </p:sp>
    </p:spTree>
    <p:extLst>
      <p:ext uri="{BB962C8B-B14F-4D97-AF65-F5344CB8AC3E}">
        <p14:creationId xmlns:p14="http://schemas.microsoft.com/office/powerpoint/2010/main" val="19799287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graphicFrame>
        <p:nvGraphicFramePr>
          <p:cNvPr id="4" name="Content Placeholder 3"/>
          <p:cNvGraphicFramePr>
            <a:graphicFrameLocks noGrp="1"/>
          </p:cNvGraphicFramePr>
          <p:nvPr>
            <p:ph idx="1"/>
          </p:nvPr>
        </p:nvGraphicFramePr>
        <p:xfrm>
          <a:off x="677863" y="2638266"/>
          <a:ext cx="8596312" cy="2926080"/>
        </p:xfrm>
        <a:graphic>
          <a:graphicData uri="http://schemas.openxmlformats.org/drawingml/2006/table">
            <a:tbl>
              <a:tblPr/>
              <a:tblGrid>
                <a:gridCol w="4298156"/>
                <a:gridCol w="4298156"/>
              </a:tblGrid>
              <a:tr h="0">
                <a:tc>
                  <a:txBody>
                    <a:bodyPr/>
                    <a:lstStyle/>
                    <a:p>
                      <a:r>
                        <a:rPr lang="en-US" b="1"/>
                        <a:t>Subjective Pronouns</a:t>
                      </a:r>
                      <a:endParaRPr lang="en-US"/>
                    </a:p>
                  </a:txBody>
                  <a:tcPr anchor="ctr">
                    <a:lnL>
                      <a:noFill/>
                    </a:lnL>
                    <a:lnR>
                      <a:noFill/>
                    </a:lnR>
                    <a:lnT>
                      <a:noFill/>
                    </a:lnT>
                    <a:lnB>
                      <a:noFill/>
                    </a:lnB>
                  </a:tcPr>
                </a:tc>
                <a:tc>
                  <a:txBody>
                    <a:bodyPr/>
                    <a:lstStyle/>
                    <a:p>
                      <a:r>
                        <a:rPr lang="en-US" b="1"/>
                        <a:t>Objective Pronouns</a:t>
                      </a:r>
                      <a:endParaRPr lang="en-US"/>
                    </a:p>
                  </a:txBody>
                  <a:tcPr anchor="ctr">
                    <a:lnL>
                      <a:noFill/>
                    </a:lnL>
                    <a:lnR>
                      <a:noFill/>
                    </a:lnR>
                    <a:lnT>
                      <a:noFill/>
                    </a:lnT>
                    <a:lnB>
                      <a:noFill/>
                    </a:lnB>
                  </a:tcPr>
                </a:tc>
              </a:tr>
              <a:tr h="0">
                <a:tc>
                  <a:txBody>
                    <a:bodyPr/>
                    <a:lstStyle/>
                    <a:p>
                      <a:r>
                        <a:rPr lang="en-US"/>
                        <a:t>I</a:t>
                      </a:r>
                    </a:p>
                  </a:txBody>
                  <a:tcPr anchor="ctr">
                    <a:lnL>
                      <a:noFill/>
                    </a:lnL>
                    <a:lnR>
                      <a:noFill/>
                    </a:lnR>
                    <a:lnT>
                      <a:noFill/>
                    </a:lnT>
                    <a:lnB>
                      <a:noFill/>
                    </a:lnB>
                  </a:tcPr>
                </a:tc>
                <a:tc>
                  <a:txBody>
                    <a:bodyPr/>
                    <a:lstStyle/>
                    <a:p>
                      <a:r>
                        <a:rPr lang="en-US"/>
                        <a:t>me</a:t>
                      </a:r>
                    </a:p>
                  </a:txBody>
                  <a:tcPr anchor="ctr">
                    <a:lnL>
                      <a:noFill/>
                    </a:lnL>
                    <a:lnR>
                      <a:noFill/>
                    </a:lnR>
                    <a:lnT>
                      <a:noFill/>
                    </a:lnT>
                    <a:lnB>
                      <a:noFill/>
                    </a:lnB>
                  </a:tcPr>
                </a:tc>
              </a:tr>
              <a:tr h="0">
                <a:tc>
                  <a:txBody>
                    <a:bodyPr/>
                    <a:lstStyle/>
                    <a:p>
                      <a:r>
                        <a:rPr lang="en-US"/>
                        <a:t>you</a:t>
                      </a:r>
                    </a:p>
                  </a:txBody>
                  <a:tcPr anchor="ctr">
                    <a:lnL>
                      <a:noFill/>
                    </a:lnL>
                    <a:lnR>
                      <a:noFill/>
                    </a:lnR>
                    <a:lnT>
                      <a:noFill/>
                    </a:lnT>
                    <a:lnB>
                      <a:noFill/>
                    </a:lnB>
                  </a:tcPr>
                </a:tc>
                <a:tc>
                  <a:txBody>
                    <a:bodyPr/>
                    <a:lstStyle/>
                    <a:p>
                      <a:r>
                        <a:rPr lang="en-US"/>
                        <a:t>you</a:t>
                      </a:r>
                    </a:p>
                  </a:txBody>
                  <a:tcPr anchor="ctr">
                    <a:lnL>
                      <a:noFill/>
                    </a:lnL>
                    <a:lnR>
                      <a:noFill/>
                    </a:lnR>
                    <a:lnT>
                      <a:noFill/>
                    </a:lnT>
                    <a:lnB>
                      <a:noFill/>
                    </a:lnB>
                  </a:tcPr>
                </a:tc>
              </a:tr>
              <a:tr h="0">
                <a:tc>
                  <a:txBody>
                    <a:bodyPr/>
                    <a:lstStyle/>
                    <a:p>
                      <a:r>
                        <a:rPr lang="en-US"/>
                        <a:t>he</a:t>
                      </a:r>
                    </a:p>
                  </a:txBody>
                  <a:tcPr anchor="ctr">
                    <a:lnL>
                      <a:noFill/>
                    </a:lnL>
                    <a:lnR>
                      <a:noFill/>
                    </a:lnR>
                    <a:lnT>
                      <a:noFill/>
                    </a:lnT>
                    <a:lnB>
                      <a:noFill/>
                    </a:lnB>
                  </a:tcPr>
                </a:tc>
                <a:tc>
                  <a:txBody>
                    <a:bodyPr/>
                    <a:lstStyle/>
                    <a:p>
                      <a:r>
                        <a:rPr lang="en-US"/>
                        <a:t>him</a:t>
                      </a:r>
                    </a:p>
                  </a:txBody>
                  <a:tcPr anchor="ctr">
                    <a:lnL>
                      <a:noFill/>
                    </a:lnL>
                    <a:lnR>
                      <a:noFill/>
                    </a:lnR>
                    <a:lnT>
                      <a:noFill/>
                    </a:lnT>
                    <a:lnB>
                      <a:noFill/>
                    </a:lnB>
                  </a:tcPr>
                </a:tc>
              </a:tr>
              <a:tr h="0">
                <a:tc>
                  <a:txBody>
                    <a:bodyPr/>
                    <a:lstStyle/>
                    <a:p>
                      <a:r>
                        <a:rPr lang="en-US"/>
                        <a:t>she</a:t>
                      </a:r>
                    </a:p>
                  </a:txBody>
                  <a:tcPr anchor="ctr">
                    <a:lnL>
                      <a:noFill/>
                    </a:lnL>
                    <a:lnR>
                      <a:noFill/>
                    </a:lnR>
                    <a:lnT>
                      <a:noFill/>
                    </a:lnT>
                    <a:lnB>
                      <a:noFill/>
                    </a:lnB>
                  </a:tcPr>
                </a:tc>
                <a:tc>
                  <a:txBody>
                    <a:bodyPr/>
                    <a:lstStyle/>
                    <a:p>
                      <a:r>
                        <a:rPr lang="en-US"/>
                        <a:t>her</a:t>
                      </a:r>
                    </a:p>
                  </a:txBody>
                  <a:tcPr anchor="ctr">
                    <a:lnL>
                      <a:noFill/>
                    </a:lnL>
                    <a:lnR>
                      <a:noFill/>
                    </a:lnR>
                    <a:lnT>
                      <a:noFill/>
                    </a:lnT>
                    <a:lnB>
                      <a:noFill/>
                    </a:lnB>
                  </a:tcPr>
                </a:tc>
              </a:tr>
              <a:tr h="0">
                <a:tc>
                  <a:txBody>
                    <a:bodyPr/>
                    <a:lstStyle/>
                    <a:p>
                      <a:r>
                        <a:rPr lang="en-US"/>
                        <a:t>it</a:t>
                      </a:r>
                    </a:p>
                  </a:txBody>
                  <a:tcPr anchor="ctr">
                    <a:lnL>
                      <a:noFill/>
                    </a:lnL>
                    <a:lnR>
                      <a:noFill/>
                    </a:lnR>
                    <a:lnT>
                      <a:noFill/>
                    </a:lnT>
                    <a:lnB>
                      <a:noFill/>
                    </a:lnB>
                  </a:tcPr>
                </a:tc>
                <a:tc>
                  <a:txBody>
                    <a:bodyPr/>
                    <a:lstStyle/>
                    <a:p>
                      <a:r>
                        <a:rPr lang="en-US"/>
                        <a:t>it</a:t>
                      </a:r>
                    </a:p>
                  </a:txBody>
                  <a:tcPr anchor="ctr">
                    <a:lnL>
                      <a:noFill/>
                    </a:lnL>
                    <a:lnR>
                      <a:noFill/>
                    </a:lnR>
                    <a:lnT>
                      <a:noFill/>
                    </a:lnT>
                    <a:lnB>
                      <a:noFill/>
                    </a:lnB>
                  </a:tcPr>
                </a:tc>
              </a:tr>
              <a:tr h="0">
                <a:tc>
                  <a:txBody>
                    <a:bodyPr/>
                    <a:lstStyle/>
                    <a:p>
                      <a:r>
                        <a:rPr lang="en-US"/>
                        <a:t>we</a:t>
                      </a:r>
                    </a:p>
                  </a:txBody>
                  <a:tcPr anchor="ctr">
                    <a:lnL>
                      <a:noFill/>
                    </a:lnL>
                    <a:lnR>
                      <a:noFill/>
                    </a:lnR>
                    <a:lnT>
                      <a:noFill/>
                    </a:lnT>
                    <a:lnB>
                      <a:noFill/>
                    </a:lnB>
                  </a:tcPr>
                </a:tc>
                <a:tc>
                  <a:txBody>
                    <a:bodyPr/>
                    <a:lstStyle/>
                    <a:p>
                      <a:r>
                        <a:rPr lang="en-US"/>
                        <a:t>us</a:t>
                      </a:r>
                    </a:p>
                  </a:txBody>
                  <a:tcPr anchor="ctr">
                    <a:lnL>
                      <a:noFill/>
                    </a:lnL>
                    <a:lnR>
                      <a:noFill/>
                    </a:lnR>
                    <a:lnT>
                      <a:noFill/>
                    </a:lnT>
                    <a:lnB>
                      <a:noFill/>
                    </a:lnB>
                  </a:tcPr>
                </a:tc>
              </a:tr>
              <a:tr h="0">
                <a:tc>
                  <a:txBody>
                    <a:bodyPr/>
                    <a:lstStyle/>
                    <a:p>
                      <a:r>
                        <a:rPr lang="en-US"/>
                        <a:t>they</a:t>
                      </a:r>
                    </a:p>
                  </a:txBody>
                  <a:tcPr anchor="ctr">
                    <a:lnL>
                      <a:noFill/>
                    </a:lnL>
                    <a:lnR>
                      <a:noFill/>
                    </a:lnR>
                    <a:lnT>
                      <a:noFill/>
                    </a:lnT>
                    <a:lnB>
                      <a:noFill/>
                    </a:lnB>
                  </a:tcPr>
                </a:tc>
                <a:tc>
                  <a:txBody>
                    <a:bodyPr/>
                    <a:lstStyle/>
                    <a:p>
                      <a:r>
                        <a:rPr lang="en-US" dirty="0"/>
                        <a:t>them</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3419045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6255"/>
            <a:ext cx="8596668" cy="803563"/>
          </a:xfrm>
        </p:spPr>
        <p:txBody>
          <a:bodyPr/>
          <a:lstStyle/>
          <a:p>
            <a:r>
              <a:rPr lang="en-US" dirty="0" smtClean="0"/>
              <a:t>2.POSSESSIVE ADJECTIVES</a:t>
            </a:r>
            <a:endParaRPr lang="en-US" dirty="0"/>
          </a:p>
        </p:txBody>
      </p:sp>
      <p:sp>
        <p:nvSpPr>
          <p:cNvPr id="3" name="Content Placeholder 2"/>
          <p:cNvSpPr>
            <a:spLocks noGrp="1"/>
          </p:cNvSpPr>
          <p:nvPr>
            <p:ph idx="1"/>
          </p:nvPr>
        </p:nvSpPr>
        <p:spPr>
          <a:xfrm>
            <a:off x="286327" y="969819"/>
            <a:ext cx="11129818" cy="5652654"/>
          </a:xfrm>
        </p:spPr>
        <p:txBody>
          <a:bodyPr/>
          <a:lstStyle/>
          <a:p>
            <a:r>
              <a:rPr lang="en-US" b="1" dirty="0"/>
              <a:t>Definition</a:t>
            </a:r>
          </a:p>
          <a:p>
            <a:pPr marL="0" indent="0">
              <a:buNone/>
            </a:pPr>
            <a:r>
              <a:rPr lang="en-US" dirty="0"/>
              <a:t>Possessive adjectives are words that show ownership or possession. They modify nouns and indicate to whom something belongs.</a:t>
            </a:r>
          </a:p>
          <a:p>
            <a:pPr marL="0" indent="0">
              <a:buNone/>
            </a:pPr>
            <a:r>
              <a:rPr lang="en-US" b="1" dirty="0">
                <a:solidFill>
                  <a:srgbClr val="FF0000"/>
                </a:solidFill>
              </a:rPr>
              <a:t>List of Possessive Adjectives</a:t>
            </a:r>
          </a:p>
          <a:p>
            <a:r>
              <a:rPr lang="en-US" b="1" dirty="0" smtClean="0"/>
              <a:t>I= my</a:t>
            </a:r>
            <a:r>
              <a:rPr lang="en-US" dirty="0"/>
              <a:t>: used with a singular noun that belongs to the speaker.</a:t>
            </a:r>
          </a:p>
          <a:p>
            <a:r>
              <a:rPr lang="en-US" b="1" dirty="0" smtClean="0"/>
              <a:t>You= your</a:t>
            </a:r>
            <a:r>
              <a:rPr lang="en-US" dirty="0"/>
              <a:t>: used with a singular or plural noun that belongs to the person being spoken to.</a:t>
            </a:r>
          </a:p>
          <a:p>
            <a:r>
              <a:rPr lang="en-US" b="1" dirty="0" smtClean="0"/>
              <a:t>He= his</a:t>
            </a:r>
            <a:r>
              <a:rPr lang="en-US" dirty="0"/>
              <a:t>: used with a singular noun that belongs to a male person.</a:t>
            </a:r>
          </a:p>
          <a:p>
            <a:r>
              <a:rPr lang="en-US" b="1" dirty="0" smtClean="0"/>
              <a:t>She= her</a:t>
            </a:r>
            <a:r>
              <a:rPr lang="en-US" dirty="0"/>
              <a:t>: used with a singular noun that belongs to a female person.</a:t>
            </a:r>
          </a:p>
          <a:p>
            <a:r>
              <a:rPr lang="en-US" b="1" dirty="0" smtClean="0"/>
              <a:t>It= its</a:t>
            </a:r>
            <a:r>
              <a:rPr lang="en-US" dirty="0"/>
              <a:t>: used with a singular noun that belongs to a non-human subject (animals, objects, etc.).</a:t>
            </a:r>
          </a:p>
          <a:p>
            <a:r>
              <a:rPr lang="en-US" b="1" dirty="0" smtClean="0"/>
              <a:t>We= our</a:t>
            </a:r>
            <a:r>
              <a:rPr lang="en-US" dirty="0"/>
              <a:t>: used with a plural noun that belongs to the speaker and at least one other person.</a:t>
            </a:r>
          </a:p>
          <a:p>
            <a:r>
              <a:rPr lang="en-US" b="1" dirty="0" smtClean="0"/>
              <a:t>They= their</a:t>
            </a:r>
            <a:r>
              <a:rPr lang="en-US" dirty="0"/>
              <a:t>: used with a plural noun that belongs to multiple people.</a:t>
            </a:r>
          </a:p>
        </p:txBody>
      </p:sp>
    </p:spTree>
    <p:extLst>
      <p:ext uri="{BB962C8B-B14F-4D97-AF65-F5344CB8AC3E}">
        <p14:creationId xmlns:p14="http://schemas.microsoft.com/office/powerpoint/2010/main" val="5825130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Passage:</a:t>
            </a:r>
            <a:endParaRPr lang="en-US" dirty="0"/>
          </a:p>
        </p:txBody>
      </p:sp>
      <p:sp>
        <p:nvSpPr>
          <p:cNvPr id="3" name="Content Placeholder 2"/>
          <p:cNvSpPr>
            <a:spLocks noGrp="1"/>
          </p:cNvSpPr>
          <p:nvPr>
            <p:ph idx="1"/>
          </p:nvPr>
        </p:nvSpPr>
        <p:spPr>
          <a:xfrm>
            <a:off x="677334" y="1533237"/>
            <a:ext cx="8596668" cy="4508126"/>
          </a:xfrm>
        </p:spPr>
        <p:txBody>
          <a:bodyPr/>
          <a:lstStyle/>
          <a:p>
            <a:pPr marL="0" indent="0">
              <a:buNone/>
            </a:pPr>
            <a:r>
              <a:rPr lang="en-US" dirty="0" smtClean="0"/>
              <a:t>Every </a:t>
            </a:r>
            <a:r>
              <a:rPr lang="en-US" dirty="0"/>
              <a:t>morning, I take </a:t>
            </a:r>
            <a:r>
              <a:rPr lang="en-US" b="1" dirty="0">
                <a:solidFill>
                  <a:srgbClr val="FF0000"/>
                </a:solidFill>
              </a:rPr>
              <a:t>my</a:t>
            </a:r>
            <a:r>
              <a:rPr lang="en-US" dirty="0"/>
              <a:t> dog for a walk. </a:t>
            </a:r>
            <a:r>
              <a:rPr lang="en-US" b="1" dirty="0">
                <a:solidFill>
                  <a:srgbClr val="FF0000"/>
                </a:solidFill>
              </a:rPr>
              <a:t>His</a:t>
            </a:r>
            <a:r>
              <a:rPr lang="en-US" dirty="0"/>
              <a:t> name is Max, and he loves to explore the neighborhood. On our walks, we often meet </a:t>
            </a:r>
            <a:r>
              <a:rPr lang="en-US" b="1" dirty="0">
                <a:solidFill>
                  <a:srgbClr val="FF0000"/>
                </a:solidFill>
              </a:rPr>
              <a:t>their</a:t>
            </a:r>
            <a:r>
              <a:rPr lang="en-US" dirty="0"/>
              <a:t> friendly cat, who likes to follow us for a little while. Sometimes, I bring </a:t>
            </a:r>
            <a:r>
              <a:rPr lang="en-US" b="1" dirty="0">
                <a:solidFill>
                  <a:srgbClr val="FF0000"/>
                </a:solidFill>
              </a:rPr>
              <a:t>my</a:t>
            </a:r>
            <a:r>
              <a:rPr lang="en-US" dirty="0"/>
              <a:t> friend Sarah along, and she enjoys playing with Max. After our walk, we usually return to </a:t>
            </a:r>
            <a:r>
              <a:rPr lang="en-US" b="1" dirty="0">
                <a:solidFill>
                  <a:srgbClr val="FF0000"/>
                </a:solidFill>
              </a:rPr>
              <a:t>my</a:t>
            </a:r>
            <a:r>
              <a:rPr lang="en-US" dirty="0">
                <a:solidFill>
                  <a:srgbClr val="FF0000"/>
                </a:solidFill>
              </a:rPr>
              <a:t> </a:t>
            </a:r>
            <a:r>
              <a:rPr lang="en-US" dirty="0"/>
              <a:t>house, where we have </a:t>
            </a:r>
            <a:r>
              <a:rPr lang="en-US" b="1" dirty="0">
                <a:solidFill>
                  <a:srgbClr val="FF0000"/>
                </a:solidFill>
              </a:rPr>
              <a:t>our</a:t>
            </a:r>
            <a:r>
              <a:rPr lang="en-US" dirty="0"/>
              <a:t> favorite snacks.</a:t>
            </a:r>
          </a:p>
          <a:p>
            <a:pPr marL="0" indent="0">
              <a:buNone/>
            </a:pPr>
            <a:endParaRPr lang="en-US" dirty="0" smtClean="0"/>
          </a:p>
          <a:p>
            <a:pPr marL="0" indent="0">
              <a:buNone/>
            </a:pPr>
            <a:r>
              <a:rPr lang="en-US" dirty="0" smtClean="0"/>
              <a:t>One </a:t>
            </a:r>
            <a:r>
              <a:rPr lang="en-US" dirty="0"/>
              <a:t>day, while we were at </a:t>
            </a:r>
            <a:r>
              <a:rPr lang="en-US" b="1" dirty="0">
                <a:solidFill>
                  <a:srgbClr val="FF0000"/>
                </a:solidFill>
              </a:rPr>
              <a:t>her</a:t>
            </a:r>
            <a:r>
              <a:rPr lang="en-US" dirty="0"/>
              <a:t> house, Sarah showed me </a:t>
            </a:r>
            <a:r>
              <a:rPr lang="en-US" b="1" dirty="0">
                <a:solidFill>
                  <a:srgbClr val="FF0000"/>
                </a:solidFill>
              </a:rPr>
              <a:t>her</a:t>
            </a:r>
            <a:r>
              <a:rPr lang="en-US" dirty="0">
                <a:solidFill>
                  <a:srgbClr val="FF0000"/>
                </a:solidFill>
              </a:rPr>
              <a:t> </a:t>
            </a:r>
            <a:r>
              <a:rPr lang="en-US" dirty="0"/>
              <a:t>new book. It was filled with amazing stories. I told her that I would like to borrow it for </a:t>
            </a:r>
            <a:r>
              <a:rPr lang="en-US" b="1" dirty="0">
                <a:solidFill>
                  <a:srgbClr val="FF0000"/>
                </a:solidFill>
              </a:rPr>
              <a:t>my</a:t>
            </a:r>
            <a:r>
              <a:rPr lang="en-US" dirty="0"/>
              <a:t> next reading session. We both agreed that sharing </a:t>
            </a:r>
            <a:r>
              <a:rPr lang="en-US" b="1" dirty="0">
                <a:solidFill>
                  <a:srgbClr val="FF0000"/>
                </a:solidFill>
              </a:rPr>
              <a:t>our</a:t>
            </a:r>
            <a:r>
              <a:rPr lang="en-US" dirty="0">
                <a:solidFill>
                  <a:srgbClr val="FF0000"/>
                </a:solidFill>
              </a:rPr>
              <a:t> </a:t>
            </a:r>
            <a:r>
              <a:rPr lang="en-US" dirty="0"/>
              <a:t>books is a great idea.</a:t>
            </a:r>
          </a:p>
        </p:txBody>
      </p:sp>
    </p:spTree>
    <p:extLst>
      <p:ext uri="{BB962C8B-B14F-4D97-AF65-F5344CB8AC3E}">
        <p14:creationId xmlns:p14="http://schemas.microsoft.com/office/powerpoint/2010/main" val="35094102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95564"/>
            <a:ext cx="8596668" cy="766618"/>
          </a:xfrm>
        </p:spPr>
        <p:txBody>
          <a:bodyPr/>
          <a:lstStyle/>
          <a:p>
            <a:r>
              <a:rPr lang="en-US" dirty="0" smtClean="0"/>
              <a:t>Examples</a:t>
            </a:r>
            <a:endParaRPr lang="en-US" dirty="0"/>
          </a:p>
        </p:txBody>
      </p:sp>
      <p:sp>
        <p:nvSpPr>
          <p:cNvPr id="3" name="Content Placeholder 2"/>
          <p:cNvSpPr>
            <a:spLocks noGrp="1"/>
          </p:cNvSpPr>
          <p:nvPr>
            <p:ph idx="1"/>
          </p:nvPr>
        </p:nvSpPr>
        <p:spPr>
          <a:xfrm>
            <a:off x="203200" y="1062182"/>
            <a:ext cx="10751127" cy="5495636"/>
          </a:xfrm>
        </p:spPr>
        <p:txBody>
          <a:bodyPr>
            <a:normAutofit fontScale="92500" lnSpcReduction="20000"/>
          </a:bodyPr>
          <a:lstStyle/>
          <a:p>
            <a:r>
              <a:rPr lang="en-US" b="1" dirty="0"/>
              <a:t>my</a:t>
            </a:r>
            <a:r>
              <a:rPr lang="en-US" dirty="0"/>
              <a:t> book (the book belongs to me)</a:t>
            </a:r>
          </a:p>
          <a:p>
            <a:r>
              <a:rPr lang="en-US" b="1" dirty="0"/>
              <a:t>your</a:t>
            </a:r>
            <a:r>
              <a:rPr lang="en-US" dirty="0"/>
              <a:t> car (the car belongs to you)</a:t>
            </a:r>
          </a:p>
          <a:p>
            <a:r>
              <a:rPr lang="en-US" b="1" dirty="0"/>
              <a:t>his</a:t>
            </a:r>
            <a:r>
              <a:rPr lang="en-US" dirty="0"/>
              <a:t> hat (the hat belongs to him)</a:t>
            </a:r>
          </a:p>
          <a:p>
            <a:r>
              <a:rPr lang="en-US" b="1" dirty="0"/>
              <a:t>her</a:t>
            </a:r>
            <a:r>
              <a:rPr lang="en-US" dirty="0"/>
              <a:t> dress (the dress belongs to her)</a:t>
            </a:r>
          </a:p>
          <a:p>
            <a:r>
              <a:rPr lang="en-US" b="1" dirty="0"/>
              <a:t>its</a:t>
            </a:r>
            <a:r>
              <a:rPr lang="en-US" dirty="0"/>
              <a:t> tail (the tail belongs to it)</a:t>
            </a:r>
          </a:p>
          <a:p>
            <a:r>
              <a:rPr lang="en-US" b="1" dirty="0"/>
              <a:t>our</a:t>
            </a:r>
            <a:r>
              <a:rPr lang="en-US" dirty="0"/>
              <a:t> friends (the friends belong to us)</a:t>
            </a:r>
          </a:p>
          <a:p>
            <a:r>
              <a:rPr lang="en-US" b="1" dirty="0"/>
              <a:t>their</a:t>
            </a:r>
            <a:r>
              <a:rPr lang="en-US" dirty="0"/>
              <a:t> house (the house belongs to them)</a:t>
            </a:r>
          </a:p>
          <a:p>
            <a:pPr marL="0" indent="0">
              <a:buNone/>
            </a:pPr>
            <a:r>
              <a:rPr lang="en-US" sz="1900" b="1" u="sng" dirty="0">
                <a:solidFill>
                  <a:srgbClr val="FF0000"/>
                </a:solidFill>
              </a:rPr>
              <a:t>Usage</a:t>
            </a:r>
          </a:p>
          <a:p>
            <a:pPr marL="0" indent="0">
              <a:buNone/>
            </a:pPr>
            <a:r>
              <a:rPr lang="en-US" b="1" dirty="0"/>
              <a:t>Agreement with Nouns</a:t>
            </a:r>
            <a:r>
              <a:rPr lang="en-US" dirty="0"/>
              <a:t>: Possessive adjectives must agree with the noun they modify. For example:</a:t>
            </a:r>
          </a:p>
          <a:p>
            <a:pPr lvl="1"/>
            <a:r>
              <a:rPr lang="en-US" dirty="0"/>
              <a:t>"This is </a:t>
            </a:r>
            <a:r>
              <a:rPr lang="en-US" b="1" dirty="0"/>
              <a:t>my</a:t>
            </a:r>
            <a:r>
              <a:rPr lang="en-US" dirty="0"/>
              <a:t> dog." (singular)</a:t>
            </a:r>
          </a:p>
          <a:p>
            <a:pPr lvl="1"/>
            <a:r>
              <a:rPr lang="en-US" dirty="0"/>
              <a:t>"These are </a:t>
            </a:r>
            <a:r>
              <a:rPr lang="en-US" b="1" dirty="0"/>
              <a:t>our</a:t>
            </a:r>
            <a:r>
              <a:rPr lang="en-US" dirty="0"/>
              <a:t> dogs." (plural)</a:t>
            </a:r>
          </a:p>
          <a:p>
            <a:pPr marL="0" indent="0">
              <a:buNone/>
            </a:pPr>
            <a:r>
              <a:rPr lang="en-US" b="1" dirty="0"/>
              <a:t>Position in Sentences</a:t>
            </a:r>
            <a:r>
              <a:rPr lang="en-US" dirty="0"/>
              <a:t>: Possessive adjectives typically come before the noun they modify:</a:t>
            </a:r>
          </a:p>
          <a:p>
            <a:pPr lvl="1"/>
            <a:r>
              <a:rPr lang="en-US" dirty="0"/>
              <a:t>"That is </a:t>
            </a:r>
            <a:r>
              <a:rPr lang="en-US" b="1" dirty="0"/>
              <a:t>her</a:t>
            </a:r>
            <a:r>
              <a:rPr lang="en-US" dirty="0"/>
              <a:t> bicycle."</a:t>
            </a:r>
          </a:p>
          <a:p>
            <a:pPr marL="0" indent="0">
              <a:buNone/>
            </a:pPr>
            <a:r>
              <a:rPr lang="en-US" b="1" dirty="0"/>
              <a:t>No Apostrophe</a:t>
            </a:r>
            <a:r>
              <a:rPr lang="en-US" dirty="0"/>
              <a:t>: Unlike possessive nouns, possessive adjectives do not use an apostrophe. For example:</a:t>
            </a:r>
          </a:p>
          <a:p>
            <a:pPr lvl="1"/>
            <a:r>
              <a:rPr lang="en-US" dirty="0"/>
              <a:t>Correct: "This is </a:t>
            </a:r>
            <a:r>
              <a:rPr lang="en-US" b="1" dirty="0"/>
              <a:t>his</a:t>
            </a:r>
            <a:r>
              <a:rPr lang="en-US" dirty="0"/>
              <a:t> book."</a:t>
            </a:r>
          </a:p>
          <a:p>
            <a:pPr lvl="1"/>
            <a:r>
              <a:rPr lang="en-US" dirty="0"/>
              <a:t>Incorrect: "This is </a:t>
            </a:r>
            <a:r>
              <a:rPr lang="en-US" b="1" dirty="0"/>
              <a:t>his'</a:t>
            </a:r>
            <a:r>
              <a:rPr lang="en-US" dirty="0"/>
              <a:t> book."</a:t>
            </a:r>
          </a:p>
        </p:txBody>
      </p:sp>
    </p:spTree>
    <p:extLst>
      <p:ext uri="{BB962C8B-B14F-4D97-AF65-F5344CB8AC3E}">
        <p14:creationId xmlns:p14="http://schemas.microsoft.com/office/powerpoint/2010/main" val="21413458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886691"/>
            <a:ext cx="7766936" cy="849745"/>
          </a:xfrm>
        </p:spPr>
        <p:txBody>
          <a:bodyPr/>
          <a:lstStyle/>
          <a:p>
            <a:pPr algn="l"/>
            <a:r>
              <a:rPr lang="en-US" dirty="0">
                <a:solidFill>
                  <a:srgbClr val="FF0000"/>
                </a:solidFill>
              </a:rPr>
              <a:t>Common Mistakes</a:t>
            </a:r>
          </a:p>
        </p:txBody>
      </p:sp>
      <p:sp>
        <p:nvSpPr>
          <p:cNvPr id="4" name="Rectangle 1"/>
          <p:cNvSpPr>
            <a:spLocks noGrp="1" noChangeArrowheads="1"/>
          </p:cNvSpPr>
          <p:nvPr>
            <p:ph type="subTitle" idx="1"/>
          </p:nvPr>
        </p:nvSpPr>
        <p:spPr bwMode="auto">
          <a:xfrm>
            <a:off x="-166254" y="1865564"/>
            <a:ext cx="1049250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Confusing possessive adjectives with possessive pronouns (e.g., "mine," "yours," "his," "hers," "its," "ours," "theirs").</a:t>
            </a:r>
          </a:p>
          <a:p>
            <a:pPr marL="0" marR="0" lvl="0" indent="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Using possessive adjectives without a noun, which can lead to incomplete sentences. </a:t>
            </a:r>
          </a:p>
        </p:txBody>
      </p:sp>
    </p:spTree>
    <p:extLst>
      <p:ext uri="{BB962C8B-B14F-4D97-AF65-F5344CB8AC3E}">
        <p14:creationId xmlns:p14="http://schemas.microsoft.com/office/powerpoint/2010/main" val="35003606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5492"/>
            <a:ext cx="8596668" cy="757381"/>
          </a:xfrm>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3.Possessive </a:t>
            </a:r>
            <a:r>
              <a:rPr lang="en-US" b="1" dirty="0">
                <a:solidFill>
                  <a:srgbClr val="FF0000"/>
                </a:solidFill>
                <a:latin typeface="Times New Roman" panose="02020603050405020304" pitchFamily="18" charset="0"/>
                <a:cs typeface="Times New Roman" panose="02020603050405020304" pitchFamily="18" charset="0"/>
              </a:rPr>
              <a:t>Pronouns</a:t>
            </a:r>
          </a:p>
        </p:txBody>
      </p:sp>
      <p:sp>
        <p:nvSpPr>
          <p:cNvPr id="3" name="Content Placeholder 2"/>
          <p:cNvSpPr>
            <a:spLocks noGrp="1"/>
          </p:cNvSpPr>
          <p:nvPr>
            <p:ph idx="1"/>
          </p:nvPr>
        </p:nvSpPr>
        <p:spPr>
          <a:xfrm>
            <a:off x="184727" y="1043709"/>
            <a:ext cx="11443855" cy="4997653"/>
          </a:xfrm>
        </p:spPr>
        <p:txBody>
          <a:bodyPr/>
          <a:lstStyle/>
          <a:p>
            <a:r>
              <a:rPr lang="en-US" b="1" dirty="0"/>
              <a:t>Definition:</a:t>
            </a:r>
            <a:r>
              <a:rPr lang="en-US" dirty="0"/>
              <a:t> Possessive pronouns are words that show ownership or possession. They are used to indicate that something belongs to someone or something. Unlike possessive adjectives (like "my," "your," "his," "her," etc.), possessive pronouns replace the noun to avoid repetition</a:t>
            </a:r>
            <a:r>
              <a:rPr lang="en-US" dirty="0" smtClean="0"/>
              <a:t>.</a:t>
            </a:r>
          </a:p>
          <a:p>
            <a:pPr marL="0" indent="0">
              <a:buNone/>
            </a:pPr>
            <a:r>
              <a:rPr lang="en-US" b="1" dirty="0"/>
              <a:t>List of Possessive Pronouns:</a:t>
            </a:r>
            <a:endParaRPr lang="en-US" dirty="0"/>
          </a:p>
          <a:p>
            <a:r>
              <a:rPr lang="en-US" b="1" dirty="0"/>
              <a:t>Mine</a:t>
            </a:r>
            <a:r>
              <a:rPr lang="en-US" dirty="0"/>
              <a:t> – Belonging to me.</a:t>
            </a:r>
          </a:p>
          <a:p>
            <a:r>
              <a:rPr lang="en-US" b="1" dirty="0"/>
              <a:t>Yours</a:t>
            </a:r>
            <a:r>
              <a:rPr lang="en-US" dirty="0"/>
              <a:t> – Belonging to you (singular/plural).</a:t>
            </a:r>
          </a:p>
          <a:p>
            <a:r>
              <a:rPr lang="en-US" b="1" dirty="0"/>
              <a:t>Hers</a:t>
            </a:r>
            <a:r>
              <a:rPr lang="en-US" dirty="0"/>
              <a:t> – Belonging to her.</a:t>
            </a:r>
          </a:p>
          <a:p>
            <a:r>
              <a:rPr lang="en-US" b="1" dirty="0"/>
              <a:t>His</a:t>
            </a:r>
            <a:r>
              <a:rPr lang="en-US" dirty="0"/>
              <a:t> – Belonging to him.</a:t>
            </a:r>
          </a:p>
          <a:p>
            <a:r>
              <a:rPr lang="en-US" b="1" dirty="0"/>
              <a:t>Its</a:t>
            </a:r>
            <a:r>
              <a:rPr lang="en-US" dirty="0"/>
              <a:t> – Belonging to it.</a:t>
            </a:r>
          </a:p>
          <a:p>
            <a:r>
              <a:rPr lang="en-US" b="1" dirty="0"/>
              <a:t>Ours</a:t>
            </a:r>
            <a:r>
              <a:rPr lang="en-US" dirty="0"/>
              <a:t> – Belonging to us.</a:t>
            </a:r>
          </a:p>
          <a:p>
            <a:r>
              <a:rPr lang="en-US" b="1" dirty="0"/>
              <a:t>Theirs</a:t>
            </a:r>
            <a:r>
              <a:rPr lang="en-US" dirty="0"/>
              <a:t> – Belonging to them.</a:t>
            </a:r>
          </a:p>
          <a:p>
            <a:pPr marL="0" indent="0">
              <a:buNone/>
            </a:pPr>
            <a:endParaRPr lang="en-US" dirty="0"/>
          </a:p>
        </p:txBody>
      </p:sp>
    </p:spTree>
    <p:extLst>
      <p:ext uri="{BB962C8B-B14F-4D97-AF65-F5344CB8AC3E}">
        <p14:creationId xmlns:p14="http://schemas.microsoft.com/office/powerpoint/2010/main" val="33103580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8982"/>
          </a:xfrm>
        </p:spPr>
        <p:txBody>
          <a:bodyPr/>
          <a:lstStyle/>
          <a:p>
            <a:r>
              <a:rPr lang="en-US" dirty="0"/>
              <a:t>Examples:</a:t>
            </a:r>
          </a:p>
        </p:txBody>
      </p:sp>
      <p:sp>
        <p:nvSpPr>
          <p:cNvPr id="3" name="Content Placeholder 2"/>
          <p:cNvSpPr>
            <a:spLocks noGrp="1"/>
          </p:cNvSpPr>
          <p:nvPr>
            <p:ph idx="1"/>
          </p:nvPr>
        </p:nvSpPr>
        <p:spPr>
          <a:xfrm>
            <a:off x="677334" y="1468583"/>
            <a:ext cx="8596668" cy="4572780"/>
          </a:xfrm>
        </p:spPr>
        <p:txBody>
          <a:bodyPr/>
          <a:lstStyle/>
          <a:p>
            <a:r>
              <a:rPr lang="en-US" dirty="0"/>
              <a:t>This book is </a:t>
            </a:r>
            <a:r>
              <a:rPr lang="en-US" b="1" dirty="0"/>
              <a:t>mine</a:t>
            </a:r>
            <a:r>
              <a:rPr lang="en-US" dirty="0"/>
              <a:t>.</a:t>
            </a:r>
          </a:p>
          <a:p>
            <a:r>
              <a:rPr lang="en-US" dirty="0"/>
              <a:t>The red car is </a:t>
            </a:r>
            <a:r>
              <a:rPr lang="en-US" b="1" dirty="0"/>
              <a:t>yours</a:t>
            </a:r>
            <a:r>
              <a:rPr lang="en-US" dirty="0"/>
              <a:t>.</a:t>
            </a:r>
          </a:p>
          <a:p>
            <a:r>
              <a:rPr lang="en-US" dirty="0"/>
              <a:t>That coat is </a:t>
            </a:r>
            <a:r>
              <a:rPr lang="en-US" b="1" dirty="0"/>
              <a:t>hers</a:t>
            </a:r>
            <a:r>
              <a:rPr lang="en-US" dirty="0"/>
              <a:t>.</a:t>
            </a:r>
          </a:p>
          <a:p>
            <a:r>
              <a:rPr lang="en-US" dirty="0"/>
              <a:t>The decision was </a:t>
            </a:r>
            <a:r>
              <a:rPr lang="en-US" b="1" dirty="0"/>
              <a:t>his</a:t>
            </a:r>
            <a:r>
              <a:rPr lang="en-US" dirty="0"/>
              <a:t>.</a:t>
            </a:r>
          </a:p>
          <a:p>
            <a:r>
              <a:rPr lang="en-US" dirty="0"/>
              <a:t>The dog is </a:t>
            </a:r>
            <a:r>
              <a:rPr lang="en-US" b="1" dirty="0"/>
              <a:t>ours</a:t>
            </a:r>
            <a:r>
              <a:rPr lang="en-US" dirty="0"/>
              <a:t>.</a:t>
            </a:r>
          </a:p>
          <a:p>
            <a:r>
              <a:rPr lang="en-US" dirty="0"/>
              <a:t>The toys are </a:t>
            </a:r>
            <a:r>
              <a:rPr lang="en-US" b="1" dirty="0"/>
              <a:t>theirs</a:t>
            </a:r>
            <a:r>
              <a:rPr lang="en-US" dirty="0"/>
              <a:t>.</a:t>
            </a:r>
          </a:p>
        </p:txBody>
      </p:sp>
    </p:spTree>
    <p:extLst>
      <p:ext uri="{BB962C8B-B14F-4D97-AF65-F5344CB8AC3E}">
        <p14:creationId xmlns:p14="http://schemas.microsoft.com/office/powerpoint/2010/main" val="18110350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30910"/>
            <a:ext cx="8596668" cy="766617"/>
          </a:xfrm>
        </p:spPr>
        <p:txBody>
          <a:bodyPr/>
          <a:lstStyle/>
          <a:p>
            <a:r>
              <a:rPr lang="en-US" b="1" dirty="0"/>
              <a:t>Key Points:</a:t>
            </a:r>
            <a:endParaRPr lang="en-US" dirty="0"/>
          </a:p>
        </p:txBody>
      </p:sp>
      <p:sp>
        <p:nvSpPr>
          <p:cNvPr id="3" name="Content Placeholder 2"/>
          <p:cNvSpPr>
            <a:spLocks noGrp="1"/>
          </p:cNvSpPr>
          <p:nvPr>
            <p:ph idx="1"/>
          </p:nvPr>
        </p:nvSpPr>
        <p:spPr>
          <a:xfrm>
            <a:off x="677333" y="997527"/>
            <a:ext cx="10563321" cy="5634182"/>
          </a:xfrm>
        </p:spPr>
        <p:txBody>
          <a:bodyPr>
            <a:normAutofit/>
          </a:bodyPr>
          <a:lstStyle/>
          <a:p>
            <a:r>
              <a:rPr lang="en-US" b="1" dirty="0" smtClean="0"/>
              <a:t>Function</a:t>
            </a:r>
            <a:r>
              <a:rPr lang="en-US" dirty="0"/>
              <a:t>: Possessive pronouns replace a noun and show possession.</a:t>
            </a:r>
          </a:p>
          <a:p>
            <a:pPr lvl="1"/>
            <a:r>
              <a:rPr lang="en-US" dirty="0"/>
              <a:t>Example: "This is my book." → "This book is </a:t>
            </a:r>
            <a:r>
              <a:rPr lang="en-US" b="1" dirty="0"/>
              <a:t>mine</a:t>
            </a:r>
            <a:r>
              <a:rPr lang="en-US" dirty="0"/>
              <a:t>."</a:t>
            </a:r>
          </a:p>
          <a:p>
            <a:r>
              <a:rPr lang="en-US" b="1" dirty="0"/>
              <a:t>No apostrophe</a:t>
            </a:r>
            <a:r>
              <a:rPr lang="en-US" dirty="0"/>
              <a:t>: Possessive pronouns do not need an apostrophe to show possession. Only possessive nouns (e.g., the dog's bone) use an apostrophe.</a:t>
            </a:r>
          </a:p>
          <a:p>
            <a:r>
              <a:rPr lang="en-US" b="1" dirty="0"/>
              <a:t>Comparison with Possessive Adjectives</a:t>
            </a:r>
            <a:r>
              <a:rPr lang="en-US" dirty="0"/>
              <a:t>:</a:t>
            </a:r>
          </a:p>
          <a:p>
            <a:pPr lvl="1"/>
            <a:r>
              <a:rPr lang="en-US" dirty="0"/>
              <a:t>Possessive adjectives (my, your, his, her, its, our, their) describe the noun, while possessive pronouns replace the noun.</a:t>
            </a:r>
          </a:p>
          <a:p>
            <a:pPr lvl="1"/>
            <a:r>
              <a:rPr lang="en-US" dirty="0"/>
              <a:t>Example:</a:t>
            </a:r>
          </a:p>
          <a:p>
            <a:pPr lvl="2"/>
            <a:r>
              <a:rPr lang="en-US" dirty="0"/>
              <a:t>Possessive adjective: This is </a:t>
            </a:r>
            <a:r>
              <a:rPr lang="en-US" b="1" dirty="0"/>
              <a:t>my</a:t>
            </a:r>
            <a:r>
              <a:rPr lang="en-US" dirty="0"/>
              <a:t> book.</a:t>
            </a:r>
          </a:p>
          <a:p>
            <a:pPr lvl="2"/>
            <a:r>
              <a:rPr lang="en-US" dirty="0"/>
              <a:t>Possessive pronoun: This book is </a:t>
            </a:r>
            <a:r>
              <a:rPr lang="en-US" b="1" dirty="0"/>
              <a:t>mine</a:t>
            </a:r>
            <a:r>
              <a:rPr lang="en-US" dirty="0"/>
              <a:t>.</a:t>
            </a:r>
          </a:p>
          <a:p>
            <a:r>
              <a:rPr lang="en-US" b="1" dirty="0"/>
              <a:t>Usage in Sentences</a:t>
            </a:r>
            <a:r>
              <a:rPr lang="en-US" dirty="0"/>
              <a:t>:</a:t>
            </a:r>
          </a:p>
          <a:p>
            <a:pPr lvl="1"/>
            <a:r>
              <a:rPr lang="en-US" dirty="0"/>
              <a:t>Possessive pronouns can be used as the subject, object, or complement in a sentence.</a:t>
            </a:r>
          </a:p>
          <a:p>
            <a:pPr lvl="2"/>
            <a:r>
              <a:rPr lang="en-US" dirty="0"/>
              <a:t>Subject: </a:t>
            </a:r>
            <a:r>
              <a:rPr lang="en-US" b="1" dirty="0"/>
              <a:t>Mine</a:t>
            </a:r>
            <a:r>
              <a:rPr lang="en-US" dirty="0"/>
              <a:t> is the red one.</a:t>
            </a:r>
          </a:p>
          <a:p>
            <a:pPr lvl="2"/>
            <a:r>
              <a:rPr lang="en-US" dirty="0"/>
              <a:t>Object: I’ll take </a:t>
            </a:r>
            <a:r>
              <a:rPr lang="en-US" b="1" dirty="0"/>
              <a:t>yours</a:t>
            </a:r>
            <a:r>
              <a:rPr lang="en-US" dirty="0"/>
              <a:t>.</a:t>
            </a:r>
          </a:p>
          <a:p>
            <a:pPr lvl="2"/>
            <a:r>
              <a:rPr lang="en-US" dirty="0"/>
              <a:t>Complement: The book is </a:t>
            </a:r>
            <a:r>
              <a:rPr lang="en-US" b="1" dirty="0"/>
              <a:t>hers</a:t>
            </a:r>
            <a:r>
              <a:rPr lang="en-US" dirty="0"/>
              <a:t>.</a:t>
            </a:r>
          </a:p>
        </p:txBody>
      </p:sp>
    </p:spTree>
    <p:extLst>
      <p:ext uri="{BB962C8B-B14F-4D97-AF65-F5344CB8AC3E}">
        <p14:creationId xmlns:p14="http://schemas.microsoft.com/office/powerpoint/2010/main" val="42292872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5927"/>
          </a:xfrm>
        </p:spPr>
        <p:txBody>
          <a:bodyPr/>
          <a:lstStyle/>
          <a:p>
            <a:r>
              <a:rPr lang="en-US" b="1" dirty="0"/>
              <a:t>Common Mistakes to Avoid</a:t>
            </a:r>
            <a:r>
              <a:rPr lang="en-US" dirty="0"/>
              <a:t>:</a:t>
            </a:r>
          </a:p>
        </p:txBody>
      </p:sp>
      <p:sp>
        <p:nvSpPr>
          <p:cNvPr id="3" name="Content Placeholder 2"/>
          <p:cNvSpPr>
            <a:spLocks noGrp="1"/>
          </p:cNvSpPr>
          <p:nvPr>
            <p:ph idx="1"/>
          </p:nvPr>
        </p:nvSpPr>
        <p:spPr>
          <a:xfrm>
            <a:off x="677334" y="1348509"/>
            <a:ext cx="10036848" cy="4692853"/>
          </a:xfrm>
        </p:spPr>
        <p:txBody>
          <a:bodyPr/>
          <a:lstStyle/>
          <a:p>
            <a:r>
              <a:rPr lang="en-US" dirty="0"/>
              <a:t>Don't confuse possessive pronouns with contractions (like </a:t>
            </a:r>
            <a:r>
              <a:rPr lang="en-US" i="1" dirty="0"/>
              <a:t>it's</a:t>
            </a:r>
            <a:r>
              <a:rPr lang="en-US" dirty="0"/>
              <a:t>, which means </a:t>
            </a:r>
            <a:r>
              <a:rPr lang="en-US" i="1" dirty="0"/>
              <a:t>it is</a:t>
            </a:r>
            <a:r>
              <a:rPr lang="en-US" dirty="0"/>
              <a:t> or </a:t>
            </a:r>
            <a:r>
              <a:rPr lang="en-US" i="1" dirty="0"/>
              <a:t>it has</a:t>
            </a:r>
            <a:r>
              <a:rPr lang="en-US" dirty="0"/>
              <a:t>).</a:t>
            </a:r>
          </a:p>
          <a:p>
            <a:pPr marL="457200" lvl="1" indent="0">
              <a:buNone/>
            </a:pPr>
            <a:r>
              <a:rPr lang="en-US" dirty="0">
                <a:solidFill>
                  <a:srgbClr val="7030A0"/>
                </a:solidFill>
              </a:rPr>
              <a:t>Example: "It's my book" is incorrect if you mean possession. The correct form would be "It is mine."</a:t>
            </a:r>
          </a:p>
          <a:p>
            <a:r>
              <a:rPr lang="en-US" dirty="0"/>
              <a:t>Avoid using a possessive adjective and a possessive pronoun together.</a:t>
            </a:r>
          </a:p>
          <a:p>
            <a:pPr marL="457200" lvl="1" indent="0">
              <a:buNone/>
            </a:pPr>
            <a:r>
              <a:rPr lang="en-US" dirty="0">
                <a:solidFill>
                  <a:srgbClr val="7030A0"/>
                </a:solidFill>
              </a:rPr>
              <a:t>Example: "This is my mine book" is incorrect. Instead, use "This book is mine."</a:t>
            </a:r>
          </a:p>
          <a:p>
            <a:r>
              <a:rPr lang="en-US" dirty="0"/>
              <a:t>By mastering possessive pronouns, you can make your writing clearer and avoid unnecessary repetition.</a:t>
            </a:r>
          </a:p>
          <a:p>
            <a:endParaRPr lang="en-US" dirty="0"/>
          </a:p>
        </p:txBody>
      </p:sp>
    </p:spTree>
    <p:extLst>
      <p:ext uri="{BB962C8B-B14F-4D97-AF65-F5344CB8AC3E}">
        <p14:creationId xmlns:p14="http://schemas.microsoft.com/office/powerpoint/2010/main" val="15088868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4727" y="1163782"/>
            <a:ext cx="4676641" cy="600363"/>
          </a:xfrm>
        </p:spPr>
        <p:txBody>
          <a:bodyPr/>
          <a:lstStyle/>
          <a:p>
            <a:r>
              <a:rPr lang="en-US" sz="2800" dirty="0">
                <a:solidFill>
                  <a:srgbClr val="FF0000"/>
                </a:solidFill>
              </a:rPr>
              <a:t>Possessive Adjectives</a:t>
            </a:r>
          </a:p>
        </p:txBody>
      </p:sp>
      <p:sp>
        <p:nvSpPr>
          <p:cNvPr id="5" name="Text Placeholder 4"/>
          <p:cNvSpPr>
            <a:spLocks noGrp="1"/>
          </p:cNvSpPr>
          <p:nvPr>
            <p:ph type="body" sz="quarter" idx="3"/>
          </p:nvPr>
        </p:nvSpPr>
        <p:spPr>
          <a:xfrm>
            <a:off x="5088383" y="1163782"/>
            <a:ext cx="4185618" cy="701963"/>
          </a:xfrm>
        </p:spPr>
        <p:txBody>
          <a:bodyPr/>
          <a:lstStyle/>
          <a:p>
            <a:r>
              <a:rPr lang="en-US" sz="2800" dirty="0">
                <a:solidFill>
                  <a:srgbClr val="FF0000"/>
                </a:solidFill>
              </a:rPr>
              <a:t>Possessive Pronouns</a:t>
            </a:r>
          </a:p>
        </p:txBody>
      </p:sp>
      <p:sp>
        <p:nvSpPr>
          <p:cNvPr id="7" name="Rectangle 1"/>
          <p:cNvSpPr>
            <a:spLocks noGrp="1" noChangeArrowheads="1"/>
          </p:cNvSpPr>
          <p:nvPr>
            <p:ph sz="half" idx="2"/>
          </p:nvPr>
        </p:nvSpPr>
        <p:spPr bwMode="auto">
          <a:xfrm>
            <a:off x="64655" y="2160984"/>
            <a:ext cx="4796713"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smtClean="0">
                <a:ln>
                  <a:noFill/>
                </a:ln>
                <a:solidFill>
                  <a:schemeClr val="tx1"/>
                </a:solidFill>
                <a:effectLst/>
                <a:latin typeface="Arial" panose="020B0604020202020204" pitchFamily="34" charset="0"/>
              </a:rPr>
              <a:t>Definition</a:t>
            </a:r>
            <a:r>
              <a:rPr kumimoji="0" lang="en-US" altLang="en-US" sz="1800" b="0" i="0" u="none" strike="noStrike" cap="none" normalizeH="0" baseline="0" dirty="0" smtClean="0">
                <a:ln>
                  <a:noFill/>
                </a:ln>
                <a:solidFill>
                  <a:schemeClr val="tx1"/>
                </a:solidFill>
                <a:effectLst/>
                <a:latin typeface="Arial" panose="020B0604020202020204" pitchFamily="34" charset="0"/>
              </a:rPr>
              <a:t>: Possessive adjectives modify nouns to indicate ownership or possession.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Examples</a:t>
            </a: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my (e.g., my book)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your (e.g., your car)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his (e.g., his jacket)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her (e.g., her phone)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its (e.g., its tail)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our (e.g., our house)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their (e.g., their team)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2"/>
          <p:cNvSpPr>
            <a:spLocks noGrp="1" noChangeArrowheads="1"/>
          </p:cNvSpPr>
          <p:nvPr>
            <p:ph sz="quarter" idx="4"/>
          </p:nvPr>
        </p:nvSpPr>
        <p:spPr bwMode="auto">
          <a:xfrm>
            <a:off x="5087938" y="2347109"/>
            <a:ext cx="550617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smtClean="0">
                <a:ln>
                  <a:noFill/>
                </a:ln>
                <a:solidFill>
                  <a:schemeClr val="tx1"/>
                </a:solidFill>
                <a:effectLst/>
                <a:latin typeface="Arial" panose="020B0604020202020204" pitchFamily="34" charset="0"/>
              </a:rPr>
              <a:t>Definition</a:t>
            </a:r>
            <a:r>
              <a:rPr kumimoji="0" lang="en-US" altLang="en-US" sz="1800" b="0" i="0" u="none" strike="noStrike" cap="none" normalizeH="0" baseline="0" dirty="0" smtClean="0">
                <a:ln>
                  <a:noFill/>
                </a:ln>
                <a:solidFill>
                  <a:schemeClr val="tx1"/>
                </a:solidFill>
                <a:effectLst/>
                <a:latin typeface="Arial" panose="020B0604020202020204" pitchFamily="34" charset="0"/>
              </a:rPr>
              <a:t>: Possessive pronouns replace nouns to indicate ownership or possession. They stand alone and do not modify a noun.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smtClean="0">
                <a:ln>
                  <a:noFill/>
                </a:ln>
                <a:solidFill>
                  <a:schemeClr val="tx1"/>
                </a:solidFill>
                <a:effectLst/>
                <a:latin typeface="Arial" panose="020B0604020202020204" pitchFamily="34" charset="0"/>
              </a:rPr>
              <a:t>Examples</a:t>
            </a: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mine (e.g., The book is mine.)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yours (e.g., The car is yours.)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his (e.g., The jacket is his.)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hers (e.g., The phone is hers.)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its (rarely used; typically, "its" is an adjective)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ours (e.g., The house is ours.)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theirs (e.g., The team is theirs.)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9" name="Rectangle 3"/>
          <p:cNvSpPr>
            <a:spLocks noGrp="1" noChangeArrowheads="1"/>
          </p:cNvSpPr>
          <p:nvPr>
            <p:ph type="title"/>
          </p:nvPr>
        </p:nvSpPr>
        <p:spPr bwMode="auto">
          <a:xfrm>
            <a:off x="65088" y="425341"/>
            <a:ext cx="859947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800" b="1" i="0" u="none" strike="noStrike" cap="none" normalizeH="0" baseline="0" dirty="0" smtClean="0">
                <a:ln>
                  <a:noFill/>
                </a:ln>
                <a:solidFill>
                  <a:srgbClr val="7030A0"/>
                </a:solidFill>
                <a:effectLst/>
                <a:latin typeface="Arial" panose="020B0604020202020204" pitchFamily="34" charset="0"/>
              </a:rPr>
              <a:t>Possessive Adjective</a:t>
            </a:r>
            <a:r>
              <a:rPr kumimoji="0" lang="en-US" altLang="en-US" sz="1800" b="0" i="0" u="none" strike="noStrike" cap="none" normalizeH="0" baseline="0" dirty="0" smtClean="0">
                <a:ln>
                  <a:noFill/>
                </a:ln>
                <a:solidFill>
                  <a:srgbClr val="7030A0"/>
                </a:solidFill>
                <a:effectLst/>
                <a:latin typeface="Arial" panose="020B0604020202020204" pitchFamily="34" charset="0"/>
              </a:rPr>
              <a:t>: Always followed by a noun (e.g., my book).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800" b="1" i="0" u="none" strike="noStrike" cap="none" normalizeH="0" baseline="0" dirty="0" smtClean="0">
                <a:ln>
                  <a:noFill/>
                </a:ln>
                <a:solidFill>
                  <a:srgbClr val="7030A0"/>
                </a:solidFill>
                <a:effectLst/>
                <a:latin typeface="Arial" panose="020B0604020202020204" pitchFamily="34" charset="0"/>
              </a:rPr>
              <a:t>Possessive Pronoun</a:t>
            </a:r>
            <a:r>
              <a:rPr kumimoji="0" lang="en-US" altLang="en-US" sz="1800" b="0" i="0" u="none" strike="noStrike" cap="none" normalizeH="0" baseline="0" dirty="0" smtClean="0">
                <a:ln>
                  <a:noFill/>
                </a:ln>
                <a:solidFill>
                  <a:srgbClr val="7030A0"/>
                </a:solidFill>
                <a:effectLst/>
                <a:latin typeface="Arial" panose="020B0604020202020204" pitchFamily="34" charset="0"/>
              </a:rPr>
              <a:t>: Stands alone, replacing a noun (e.g., The book is mine) </a:t>
            </a:r>
          </a:p>
        </p:txBody>
      </p:sp>
    </p:spTree>
    <p:extLst>
      <p:ext uri="{BB962C8B-B14F-4D97-AF65-F5344CB8AC3E}">
        <p14:creationId xmlns:p14="http://schemas.microsoft.com/office/powerpoint/2010/main" val="7879872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7092"/>
            <a:ext cx="8596668" cy="1182254"/>
          </a:xfrm>
        </p:spPr>
        <p:txBody>
          <a:bodyPr>
            <a:normAutofit fontScale="90000"/>
          </a:bodyPr>
          <a:lstStyle/>
          <a:p>
            <a:r>
              <a:rPr lang="en-US" dirty="0" smtClean="0"/>
              <a:t>4.</a:t>
            </a:r>
            <a:r>
              <a:rPr lang="en-US" b="1" dirty="0" smtClean="0"/>
              <a:t>Reflexive </a:t>
            </a:r>
            <a:r>
              <a:rPr lang="en-US" b="1" dirty="0"/>
              <a:t>Pronouns</a:t>
            </a:r>
            <a:br>
              <a:rPr lang="en-US" b="1" dirty="0"/>
            </a:br>
            <a:endParaRPr lang="en-US" dirty="0"/>
          </a:p>
        </p:txBody>
      </p:sp>
      <p:sp>
        <p:nvSpPr>
          <p:cNvPr id="3" name="Content Placeholder 2"/>
          <p:cNvSpPr>
            <a:spLocks noGrp="1"/>
          </p:cNvSpPr>
          <p:nvPr>
            <p:ph idx="1"/>
          </p:nvPr>
        </p:nvSpPr>
        <p:spPr>
          <a:xfrm>
            <a:off x="212436" y="1052945"/>
            <a:ext cx="11157528" cy="5698837"/>
          </a:xfrm>
        </p:spPr>
        <p:txBody>
          <a:bodyPr/>
          <a:lstStyle/>
          <a:p>
            <a:r>
              <a:rPr lang="en-US" dirty="0"/>
              <a:t>Reflexive pronouns are used when the subject and the object of a sentence are the same person or thing. They emphasize the action of the subject upon themselves. Reflexive pronouns end in "-self" (singular) or "-selves" (plural).</a:t>
            </a:r>
          </a:p>
          <a:p>
            <a:r>
              <a:rPr lang="en-US" b="1" dirty="0"/>
              <a:t>List of Reflexive Pronouns</a:t>
            </a:r>
          </a:p>
          <a:p>
            <a:r>
              <a:rPr lang="en-US" b="1" dirty="0"/>
              <a:t>Singular:</a:t>
            </a:r>
            <a:endParaRPr lang="en-US" dirty="0"/>
          </a:p>
          <a:p>
            <a:pPr lvl="1"/>
            <a:r>
              <a:rPr lang="en-US" b="1" dirty="0"/>
              <a:t>myself</a:t>
            </a:r>
            <a:r>
              <a:rPr lang="en-US" dirty="0"/>
              <a:t> (I)</a:t>
            </a:r>
          </a:p>
          <a:p>
            <a:pPr lvl="1"/>
            <a:r>
              <a:rPr lang="en-US" b="1" dirty="0"/>
              <a:t>yourself</a:t>
            </a:r>
            <a:r>
              <a:rPr lang="en-US" dirty="0"/>
              <a:t> (you - singular)</a:t>
            </a:r>
          </a:p>
          <a:p>
            <a:pPr lvl="1"/>
            <a:r>
              <a:rPr lang="en-US" b="1" dirty="0"/>
              <a:t>himself</a:t>
            </a:r>
            <a:r>
              <a:rPr lang="en-US" dirty="0"/>
              <a:t> (he)</a:t>
            </a:r>
          </a:p>
          <a:p>
            <a:pPr lvl="1"/>
            <a:r>
              <a:rPr lang="en-US" b="1" dirty="0"/>
              <a:t>herself</a:t>
            </a:r>
            <a:r>
              <a:rPr lang="en-US" dirty="0"/>
              <a:t> (she)</a:t>
            </a:r>
          </a:p>
          <a:p>
            <a:pPr lvl="1"/>
            <a:r>
              <a:rPr lang="en-US" b="1" dirty="0"/>
              <a:t>itself</a:t>
            </a:r>
            <a:r>
              <a:rPr lang="en-US" dirty="0"/>
              <a:t> (it)</a:t>
            </a:r>
          </a:p>
          <a:p>
            <a:r>
              <a:rPr lang="en-US" b="1" dirty="0"/>
              <a:t>Plural:</a:t>
            </a:r>
            <a:endParaRPr lang="en-US" dirty="0"/>
          </a:p>
          <a:p>
            <a:pPr lvl="1"/>
            <a:r>
              <a:rPr lang="en-US" b="1" dirty="0"/>
              <a:t>ourselves</a:t>
            </a:r>
            <a:r>
              <a:rPr lang="en-US" dirty="0"/>
              <a:t> (we)</a:t>
            </a:r>
          </a:p>
          <a:p>
            <a:pPr lvl="1"/>
            <a:r>
              <a:rPr lang="en-US" b="1" dirty="0"/>
              <a:t>yourselves</a:t>
            </a:r>
            <a:r>
              <a:rPr lang="en-US" dirty="0"/>
              <a:t> (you - plural)</a:t>
            </a:r>
          </a:p>
          <a:p>
            <a:pPr lvl="1"/>
            <a:r>
              <a:rPr lang="en-US" b="1" dirty="0"/>
              <a:t>themselves</a:t>
            </a:r>
            <a:r>
              <a:rPr lang="en-US" dirty="0"/>
              <a:t> (they)</a:t>
            </a:r>
          </a:p>
        </p:txBody>
      </p:sp>
    </p:spTree>
    <p:extLst>
      <p:ext uri="{BB962C8B-B14F-4D97-AF65-F5344CB8AC3E}">
        <p14:creationId xmlns:p14="http://schemas.microsoft.com/office/powerpoint/2010/main" val="28466364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489527"/>
          </a:xfrm>
        </p:spPr>
        <p:txBody>
          <a:bodyPr>
            <a:normAutofit fontScale="90000"/>
          </a:bodyPr>
          <a:lstStyle/>
          <a:p>
            <a:r>
              <a:rPr lang="en-US" dirty="0" smtClean="0"/>
              <a:t>EXAMPLES</a:t>
            </a:r>
            <a:endParaRPr lang="en-US" dirty="0"/>
          </a:p>
        </p:txBody>
      </p:sp>
      <p:sp>
        <p:nvSpPr>
          <p:cNvPr id="4" name="Rectangle 1"/>
          <p:cNvSpPr>
            <a:spLocks noGrp="1" noChangeArrowheads="1"/>
          </p:cNvSpPr>
          <p:nvPr>
            <p:ph idx="1"/>
          </p:nvPr>
        </p:nvSpPr>
        <p:spPr bwMode="auto">
          <a:xfrm>
            <a:off x="0" y="415826"/>
            <a:ext cx="11702473"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Myself</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I made this cake by myself.</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(Emphasizes that I did it alone.)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Yourself</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You should be proud of yourself for finishing the project.</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(Emphasizes your own accomplishment.)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Himself</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He taught himself to play the guitar.</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(Indicates that he learned without help from others.)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Herself</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She prepared the presentation all by herself.</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(Indicates that she did it independently.)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Itself</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The cat groomed itself after eating.</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(Indicates that the cat performed the action on itself.)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Ourselves</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We organized the event ourselves, without any help.</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(Emphasizes that we did it alone.)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Yourselves</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You all need to take care of yourselves during the trip.</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(Emphasizes that you should look after your own well-being.)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Themselves</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1" u="none" strike="noStrike" cap="none" normalizeH="0" baseline="0" dirty="0" smtClean="0">
                <a:ln>
                  <a:noFill/>
                </a:ln>
                <a:solidFill>
                  <a:schemeClr val="tx1"/>
                </a:solidFill>
                <a:effectLst/>
                <a:latin typeface="Arial" panose="020B0604020202020204" pitchFamily="34" charset="0"/>
              </a:rPr>
              <a:t>They enjoyed themselves at the party.</a:t>
            </a:r>
            <a:r>
              <a:rPr kumimoji="0" lang="en-US" altLang="en-US" sz="1600" b="0" i="0" u="none" strike="noStrike" cap="none" normalizeH="0" baseline="0" dirty="0" smtClean="0">
                <a:ln>
                  <a:noFill/>
                </a:ln>
                <a:solidFill>
                  <a:schemeClr val="tx1"/>
                </a:solidFill>
                <a:effectLst/>
                <a:latin typeface="Arial" panose="020B0604020202020204" pitchFamily="34" charset="0"/>
              </a:rPr>
              <a:t/>
            </a:r>
            <a:br>
              <a:rPr kumimoji="0" lang="en-US" altLang="en-US" sz="1600" b="0" i="0" u="none" strike="noStrike" cap="none" normalizeH="0" baseline="0" dirty="0" smtClean="0">
                <a:ln>
                  <a:noFill/>
                </a:ln>
                <a:solidFill>
                  <a:schemeClr val="tx1"/>
                </a:solidFill>
                <a:effectLst/>
                <a:latin typeface="Arial" panose="020B0604020202020204" pitchFamily="34" charset="0"/>
              </a:rPr>
            </a:br>
            <a:r>
              <a:rPr kumimoji="0" lang="en-US" altLang="en-US" sz="1600" b="0" i="0" u="none" strike="noStrike" cap="none" normalizeH="0" baseline="0" dirty="0" smtClean="0">
                <a:ln>
                  <a:noFill/>
                </a:ln>
                <a:solidFill>
                  <a:schemeClr val="tx1"/>
                </a:solidFill>
                <a:effectLst/>
                <a:latin typeface="Arial" panose="020B0604020202020204" pitchFamily="34" charset="0"/>
              </a:rPr>
              <a:t>(Indicates that they had a good time on their own.)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653520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
            <a:ext cx="8596668" cy="508000"/>
          </a:xfrm>
        </p:spPr>
        <p:txBody>
          <a:bodyPr>
            <a:normAutofit fontScale="90000"/>
          </a:bodyPr>
          <a:lstStyle/>
          <a:p>
            <a:r>
              <a:rPr lang="en-US" b="1" dirty="0">
                <a:solidFill>
                  <a:srgbClr val="FFC000"/>
                </a:solidFill>
              </a:rPr>
              <a:t>Mixed Examples of Reflexive Pronouns</a:t>
            </a:r>
            <a:endParaRPr lang="en-US" b="1" dirty="0">
              <a:solidFill>
                <a:srgbClr val="FFC000"/>
              </a:solidFill>
            </a:endParaRPr>
          </a:p>
        </p:txBody>
      </p:sp>
      <p:sp>
        <p:nvSpPr>
          <p:cNvPr id="3" name="Content Placeholder 2"/>
          <p:cNvSpPr>
            <a:spLocks noGrp="1"/>
          </p:cNvSpPr>
          <p:nvPr>
            <p:ph idx="1"/>
          </p:nvPr>
        </p:nvSpPr>
        <p:spPr>
          <a:xfrm>
            <a:off x="193964" y="775135"/>
            <a:ext cx="11314545" cy="5764210"/>
          </a:xfrm>
        </p:spPr>
        <p:txBody>
          <a:bodyPr>
            <a:normAutofit fontScale="92500" lnSpcReduction="10000"/>
          </a:bodyPr>
          <a:lstStyle/>
          <a:p>
            <a:r>
              <a:rPr lang="en-US" b="1" dirty="0" smtClean="0"/>
              <a:t>Myself</a:t>
            </a:r>
            <a:endParaRPr lang="en-US" dirty="0"/>
          </a:p>
          <a:p>
            <a:pPr lvl="1"/>
            <a:r>
              <a:rPr lang="en-US" i="1" dirty="0"/>
              <a:t>After a long day, I treated myself to a nice dinner.</a:t>
            </a:r>
            <a:endParaRPr lang="en-US" dirty="0"/>
          </a:p>
          <a:p>
            <a:r>
              <a:rPr lang="en-US" b="1" dirty="0"/>
              <a:t>Yourself</a:t>
            </a:r>
            <a:endParaRPr lang="en-US" dirty="0"/>
          </a:p>
          <a:p>
            <a:pPr lvl="1"/>
            <a:r>
              <a:rPr lang="en-US" i="1" dirty="0"/>
              <a:t>Make sure you take care of yourself during the busy week ahead.</a:t>
            </a:r>
            <a:endParaRPr lang="en-US" dirty="0"/>
          </a:p>
          <a:p>
            <a:r>
              <a:rPr lang="en-US" b="1" dirty="0"/>
              <a:t>Himself</a:t>
            </a:r>
            <a:endParaRPr lang="en-US" dirty="0"/>
          </a:p>
          <a:p>
            <a:pPr lvl="1"/>
            <a:r>
              <a:rPr lang="en-US" i="1" dirty="0"/>
              <a:t>He built the entire treehouse by himself, and it looks amazing!</a:t>
            </a:r>
            <a:endParaRPr lang="en-US" dirty="0"/>
          </a:p>
          <a:p>
            <a:r>
              <a:rPr lang="en-US" b="1" dirty="0"/>
              <a:t>Herself</a:t>
            </a:r>
            <a:endParaRPr lang="en-US" dirty="0"/>
          </a:p>
          <a:p>
            <a:pPr lvl="1"/>
            <a:r>
              <a:rPr lang="en-US" i="1" dirty="0"/>
              <a:t>She prides herself on being able to solve complex problems without assistance.</a:t>
            </a:r>
            <a:endParaRPr lang="en-US" dirty="0"/>
          </a:p>
          <a:p>
            <a:r>
              <a:rPr lang="en-US" b="1" dirty="0"/>
              <a:t>Itself</a:t>
            </a:r>
            <a:endParaRPr lang="en-US" dirty="0"/>
          </a:p>
          <a:p>
            <a:pPr lvl="1"/>
            <a:r>
              <a:rPr lang="en-US" i="1" dirty="0"/>
              <a:t>The machine can clean itself when programmed correctly.</a:t>
            </a:r>
            <a:endParaRPr lang="en-US" dirty="0"/>
          </a:p>
          <a:p>
            <a:r>
              <a:rPr lang="en-US" b="1" dirty="0"/>
              <a:t>Ourselves</a:t>
            </a:r>
            <a:endParaRPr lang="en-US" dirty="0"/>
          </a:p>
          <a:p>
            <a:pPr lvl="1"/>
            <a:r>
              <a:rPr lang="en-US" i="1" dirty="0"/>
              <a:t>We challenged ourselves to complete the marathon this year.</a:t>
            </a:r>
            <a:endParaRPr lang="en-US" dirty="0"/>
          </a:p>
          <a:p>
            <a:r>
              <a:rPr lang="en-US" b="1" dirty="0"/>
              <a:t>Yourselves</a:t>
            </a:r>
            <a:endParaRPr lang="en-US" dirty="0"/>
          </a:p>
          <a:p>
            <a:pPr lvl="1"/>
            <a:r>
              <a:rPr lang="en-US" i="1" dirty="0"/>
              <a:t>During the workshop, you should focus on expressing yourselves freely.</a:t>
            </a:r>
            <a:endParaRPr lang="en-US" dirty="0"/>
          </a:p>
          <a:p>
            <a:r>
              <a:rPr lang="en-US" b="1" dirty="0"/>
              <a:t>Themselves</a:t>
            </a:r>
            <a:endParaRPr lang="en-US" dirty="0"/>
          </a:p>
          <a:p>
            <a:pPr lvl="1"/>
            <a:r>
              <a:rPr lang="en-US" i="1" dirty="0"/>
              <a:t>The children entertained themselves while waiting for their parents.</a:t>
            </a:r>
            <a:endParaRPr lang="en-US" dirty="0"/>
          </a:p>
        </p:txBody>
      </p:sp>
    </p:spTree>
    <p:extLst>
      <p:ext uri="{BB962C8B-B14F-4D97-AF65-F5344CB8AC3E}">
        <p14:creationId xmlns:p14="http://schemas.microsoft.com/office/powerpoint/2010/main" val="10833711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68218"/>
          </a:xfrm>
        </p:spPr>
        <p:txBody>
          <a:bodyPr>
            <a:normAutofit/>
          </a:bodyPr>
          <a:lstStyle/>
          <a:p>
            <a:r>
              <a:rPr lang="en-US" b="1" dirty="0"/>
              <a:t>Additional Contextual Examples</a:t>
            </a:r>
            <a:endParaRPr lang="en-US" b="1" dirty="0"/>
          </a:p>
        </p:txBody>
      </p:sp>
      <p:sp>
        <p:nvSpPr>
          <p:cNvPr id="3" name="Content Placeholder 2"/>
          <p:cNvSpPr>
            <a:spLocks noGrp="1"/>
          </p:cNvSpPr>
          <p:nvPr>
            <p:ph idx="1"/>
          </p:nvPr>
        </p:nvSpPr>
        <p:spPr>
          <a:xfrm>
            <a:off x="243224" y="692008"/>
            <a:ext cx="11800993" cy="5958174"/>
          </a:xfrm>
        </p:spPr>
        <p:txBody>
          <a:bodyPr>
            <a:normAutofit lnSpcReduction="10000"/>
          </a:bodyPr>
          <a:lstStyle/>
          <a:p>
            <a:r>
              <a:rPr lang="en-US" b="1" dirty="0" smtClean="0"/>
              <a:t>Myself</a:t>
            </a:r>
            <a:endParaRPr lang="en-US" dirty="0"/>
          </a:p>
          <a:p>
            <a:pPr lvl="1"/>
            <a:r>
              <a:rPr lang="en-US" i="1" dirty="0"/>
              <a:t>I reminded myself to stay calm during the presentation.</a:t>
            </a:r>
            <a:endParaRPr lang="en-US" dirty="0"/>
          </a:p>
          <a:p>
            <a:r>
              <a:rPr lang="en-US" b="1" dirty="0"/>
              <a:t>Yourself</a:t>
            </a:r>
            <a:endParaRPr lang="en-US" dirty="0"/>
          </a:p>
          <a:p>
            <a:pPr lvl="1"/>
            <a:r>
              <a:rPr lang="en-US" i="1" dirty="0"/>
              <a:t>You should enjoy yourself at the celebration; it’s a special occasion!</a:t>
            </a:r>
            <a:endParaRPr lang="en-US" dirty="0"/>
          </a:p>
          <a:p>
            <a:r>
              <a:rPr lang="en-US" b="1" dirty="0"/>
              <a:t>Himself</a:t>
            </a:r>
            <a:endParaRPr lang="en-US" dirty="0"/>
          </a:p>
          <a:p>
            <a:pPr lvl="1"/>
            <a:r>
              <a:rPr lang="en-US" i="1" dirty="0"/>
              <a:t>He often talks to himself when he’s deep in thought.</a:t>
            </a:r>
            <a:endParaRPr lang="en-US" dirty="0"/>
          </a:p>
          <a:p>
            <a:r>
              <a:rPr lang="en-US" b="1" dirty="0"/>
              <a:t>Herself</a:t>
            </a:r>
            <a:endParaRPr lang="en-US" dirty="0"/>
          </a:p>
          <a:p>
            <a:pPr lvl="1"/>
            <a:r>
              <a:rPr lang="en-US" i="1" dirty="0"/>
              <a:t>She completed the project by herself, which made her feel accomplished.</a:t>
            </a:r>
            <a:endParaRPr lang="en-US" dirty="0"/>
          </a:p>
          <a:p>
            <a:r>
              <a:rPr lang="en-US" b="1" dirty="0"/>
              <a:t>Itself</a:t>
            </a:r>
            <a:endParaRPr lang="en-US" dirty="0"/>
          </a:p>
          <a:p>
            <a:pPr lvl="1"/>
            <a:r>
              <a:rPr lang="en-US" i="1" dirty="0"/>
              <a:t>The book opened itself to the page I was looking for.</a:t>
            </a:r>
            <a:endParaRPr lang="en-US" dirty="0"/>
          </a:p>
          <a:p>
            <a:r>
              <a:rPr lang="en-US" b="1" dirty="0"/>
              <a:t>Ourselves</a:t>
            </a:r>
            <a:endParaRPr lang="en-US" dirty="0"/>
          </a:p>
          <a:p>
            <a:pPr lvl="1"/>
            <a:r>
              <a:rPr lang="en-US" i="1" dirty="0"/>
              <a:t>We need to challenge ourselves to learn something new every day.</a:t>
            </a:r>
            <a:endParaRPr lang="en-US" dirty="0"/>
          </a:p>
          <a:p>
            <a:r>
              <a:rPr lang="en-US" b="1" dirty="0"/>
              <a:t>Yourselves</a:t>
            </a:r>
            <a:endParaRPr lang="en-US" dirty="0"/>
          </a:p>
          <a:p>
            <a:pPr lvl="1"/>
            <a:r>
              <a:rPr lang="en-US" i="1" dirty="0"/>
              <a:t>Don’t forget to introduce yourselves to the new members of the team.</a:t>
            </a:r>
            <a:endParaRPr lang="en-US" dirty="0"/>
          </a:p>
          <a:p>
            <a:r>
              <a:rPr lang="en-US" b="1" dirty="0"/>
              <a:t>Themselves</a:t>
            </a:r>
            <a:endParaRPr lang="en-US" dirty="0"/>
          </a:p>
          <a:p>
            <a:pPr lvl="1"/>
            <a:r>
              <a:rPr lang="en-US" i="1" dirty="0"/>
              <a:t>They prepared the meal themselves, showcasing their cooking skills.</a:t>
            </a:r>
            <a:endParaRPr lang="en-US" dirty="0"/>
          </a:p>
        </p:txBody>
      </p:sp>
    </p:spTree>
    <p:extLst>
      <p:ext uri="{BB962C8B-B14F-4D97-AF65-F5344CB8AC3E}">
        <p14:creationId xmlns:p14="http://schemas.microsoft.com/office/powerpoint/2010/main" val="23315091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01843" y="0"/>
            <a:ext cx="8596668" cy="572655"/>
          </a:xfrm>
        </p:spPr>
        <p:txBody>
          <a:bodyPr>
            <a:normAutofit fontScale="90000"/>
          </a:bodyPr>
          <a:lstStyle/>
          <a:p>
            <a:r>
              <a:rPr lang="en-US" dirty="0" smtClean="0"/>
              <a:t>Examples</a:t>
            </a:r>
            <a:endParaRPr lang="en-US" dirty="0"/>
          </a:p>
        </p:txBody>
      </p:sp>
      <p:sp>
        <p:nvSpPr>
          <p:cNvPr id="4" name="Rectangle 1"/>
          <p:cNvSpPr>
            <a:spLocks noGrp="1" noChangeArrowheads="1"/>
          </p:cNvSpPr>
          <p:nvPr>
            <p:ph idx="1"/>
          </p:nvPr>
        </p:nvSpPr>
        <p:spPr bwMode="auto">
          <a:xfrm>
            <a:off x="86207" y="942707"/>
            <a:ext cx="1172710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teacher asked the students to write the essay by </a:t>
            </a:r>
            <a:r>
              <a:rPr kumimoji="0" lang="en-US" altLang="en-US" sz="1800" b="1" i="0" u="none" strike="noStrike" cap="none" normalizeH="0" baseline="0" dirty="0" smtClean="0">
                <a:ln>
                  <a:noFill/>
                </a:ln>
                <a:solidFill>
                  <a:schemeClr val="tx1"/>
                </a:solidFill>
                <a:effectLst/>
                <a:latin typeface="Arial" panose="020B0604020202020204" pitchFamily="34" charset="0"/>
              </a:rPr>
              <a:t>themselves</a:t>
            </a:r>
            <a:r>
              <a:rPr kumimoji="0" lang="en-US" altLang="en-US" sz="1800" b="0" i="0" u="none" strike="noStrike" cap="none" normalizeH="0" baseline="0" dirty="0" smtClean="0">
                <a:ln>
                  <a:noFill/>
                </a:ln>
                <a:solidFill>
                  <a:schemeClr val="tx1"/>
                </a:solidFill>
                <a:effectLst/>
                <a:latin typeface="Arial" panose="020B0604020202020204" pitchFamily="34" charset="0"/>
              </a:rPr>
              <a:t>, but many of them still copied from each other.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After a long day, she likes to relax by </a:t>
            </a:r>
            <a:r>
              <a:rPr kumimoji="0" lang="en-US" altLang="en-US" sz="1800" b="1" i="0" u="none" strike="noStrike" cap="none" normalizeH="0" baseline="0" dirty="0" smtClean="0">
                <a:ln>
                  <a:noFill/>
                </a:ln>
                <a:solidFill>
                  <a:schemeClr val="tx1"/>
                </a:solidFill>
                <a:effectLst/>
                <a:latin typeface="Arial" panose="020B0604020202020204" pitchFamily="34" charset="0"/>
              </a:rPr>
              <a:t>herself</a:t>
            </a:r>
            <a:r>
              <a:rPr kumimoji="0" lang="en-US" altLang="en-US" sz="1800" b="0" i="0" u="none" strike="noStrike" cap="none" normalizeH="0" baseline="0" dirty="0" smtClean="0">
                <a:ln>
                  <a:noFill/>
                </a:ln>
                <a:solidFill>
                  <a:schemeClr val="tx1"/>
                </a:solidFill>
                <a:effectLst/>
                <a:latin typeface="Arial" panose="020B0604020202020204" pitchFamily="34" charset="0"/>
              </a:rPr>
              <a:t> and watch her favorite TV show.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company will introduce </a:t>
            </a:r>
            <a:r>
              <a:rPr kumimoji="0" lang="en-US" altLang="en-US" sz="1800" b="1" i="0" u="none" strike="noStrike" cap="none" normalizeH="0" baseline="0" dirty="0" smtClean="0">
                <a:ln>
                  <a:noFill/>
                </a:ln>
                <a:solidFill>
                  <a:schemeClr val="tx1"/>
                </a:solidFill>
                <a:effectLst/>
                <a:latin typeface="Arial" panose="020B0604020202020204" pitchFamily="34" charset="0"/>
              </a:rPr>
              <a:t>itself</a:t>
            </a:r>
            <a:r>
              <a:rPr kumimoji="0" lang="en-US" altLang="en-US" sz="1800" b="0" i="0" u="none" strike="noStrike" cap="none" normalizeH="0" baseline="0" dirty="0" smtClean="0">
                <a:ln>
                  <a:noFill/>
                </a:ln>
                <a:solidFill>
                  <a:schemeClr val="tx1"/>
                </a:solidFill>
                <a:effectLst/>
                <a:latin typeface="Arial" panose="020B0604020202020204" pitchFamily="34" charset="0"/>
              </a:rPr>
              <a:t> to the market with a new product launch next month.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children need to take care of </a:t>
            </a:r>
            <a:r>
              <a:rPr kumimoji="0" lang="en-US" altLang="en-US" sz="1800" b="1" i="0" u="none" strike="noStrike" cap="none" normalizeH="0" baseline="0" dirty="0" smtClean="0">
                <a:ln>
                  <a:noFill/>
                </a:ln>
                <a:solidFill>
                  <a:schemeClr val="tx1"/>
                </a:solidFill>
                <a:effectLst/>
                <a:latin typeface="Arial" panose="020B0604020202020204" pitchFamily="34" charset="0"/>
              </a:rPr>
              <a:t>themselves</a:t>
            </a:r>
            <a:r>
              <a:rPr kumimoji="0" lang="en-US" altLang="en-US" sz="1800" b="0" i="0" u="none" strike="noStrike" cap="none" normalizeH="0" baseline="0" dirty="0" smtClean="0">
                <a:ln>
                  <a:noFill/>
                </a:ln>
                <a:solidFill>
                  <a:schemeClr val="tx1"/>
                </a:solidFill>
                <a:effectLst/>
                <a:latin typeface="Arial" panose="020B0604020202020204" pitchFamily="34" charset="0"/>
              </a:rPr>
              <a:t> while their parents are away on a trip.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He tried to fix the bike </a:t>
            </a:r>
            <a:r>
              <a:rPr kumimoji="0" lang="en-US" altLang="en-US" sz="1800" b="1" i="0" u="none" strike="noStrike" cap="none" normalizeH="0" baseline="0" dirty="0" smtClean="0">
                <a:ln>
                  <a:noFill/>
                </a:ln>
                <a:solidFill>
                  <a:schemeClr val="tx1"/>
                </a:solidFill>
                <a:effectLst/>
                <a:latin typeface="Arial" panose="020B0604020202020204" pitchFamily="34" charset="0"/>
              </a:rPr>
              <a:t>himself</a:t>
            </a:r>
            <a:r>
              <a:rPr kumimoji="0" lang="en-US" altLang="en-US" sz="1800" b="0" i="0" u="none" strike="noStrike" cap="none" normalizeH="0" baseline="0" dirty="0" smtClean="0">
                <a:ln>
                  <a:noFill/>
                </a:ln>
                <a:solidFill>
                  <a:schemeClr val="tx1"/>
                </a:solidFill>
                <a:effectLst/>
                <a:latin typeface="Arial" panose="020B0604020202020204" pitchFamily="34" charset="0"/>
              </a:rPr>
              <a:t>, but eventually had to take it to a professional mechanic.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team worked together to solve the puzzle, but in the end, they had to rely on </a:t>
            </a:r>
            <a:r>
              <a:rPr kumimoji="0" lang="en-US" altLang="en-US" sz="1800" b="1" i="0" u="none" strike="noStrike" cap="none" normalizeH="0" baseline="0" dirty="0" smtClean="0">
                <a:ln>
                  <a:noFill/>
                </a:ln>
                <a:solidFill>
                  <a:schemeClr val="tx1"/>
                </a:solidFill>
                <a:effectLst/>
                <a:latin typeface="Arial" panose="020B0604020202020204" pitchFamily="34" charset="0"/>
              </a:rPr>
              <a:t>themselves</a:t>
            </a:r>
            <a:r>
              <a:rPr kumimoji="0" lang="en-US" altLang="en-US" sz="1800" b="0" i="0" u="none" strike="noStrike" cap="none" normalizeH="0" baseline="0" dirty="0" smtClean="0">
                <a:ln>
                  <a:noFill/>
                </a:ln>
                <a:solidFill>
                  <a:schemeClr val="tx1"/>
                </a:solidFill>
                <a:effectLst/>
                <a:latin typeface="Arial" panose="020B0604020202020204" pitchFamily="34" charset="0"/>
              </a:rPr>
              <a:t> to figure it out.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artist created the sculpture </a:t>
            </a:r>
            <a:r>
              <a:rPr kumimoji="0" lang="en-US" altLang="en-US" sz="1800" b="1" i="0" u="none" strike="noStrike" cap="none" normalizeH="0" baseline="0" dirty="0" smtClean="0">
                <a:ln>
                  <a:noFill/>
                </a:ln>
                <a:solidFill>
                  <a:schemeClr val="tx1"/>
                </a:solidFill>
                <a:effectLst/>
                <a:latin typeface="Arial" panose="020B0604020202020204" pitchFamily="34" charset="0"/>
              </a:rPr>
              <a:t>herself</a:t>
            </a:r>
            <a:r>
              <a:rPr kumimoji="0" lang="en-US" altLang="en-US" sz="1800" b="0" i="0" u="none" strike="noStrike" cap="none" normalizeH="0" baseline="0" dirty="0" smtClean="0">
                <a:ln>
                  <a:noFill/>
                </a:ln>
                <a:solidFill>
                  <a:schemeClr val="tx1"/>
                </a:solidFill>
                <a:effectLst/>
                <a:latin typeface="Arial" panose="020B0604020202020204" pitchFamily="34" charset="0"/>
              </a:rPr>
              <a:t>, using natural materials found in the forest.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new employee will be training </a:t>
            </a:r>
            <a:r>
              <a:rPr kumimoji="0" lang="en-US" altLang="en-US" sz="1800" b="1" i="0" u="none" strike="noStrike" cap="none" normalizeH="0" baseline="0" dirty="0" smtClean="0">
                <a:ln>
                  <a:noFill/>
                </a:ln>
                <a:solidFill>
                  <a:schemeClr val="tx1"/>
                </a:solidFill>
                <a:effectLst/>
                <a:latin typeface="Arial" panose="020B0604020202020204" pitchFamily="34" charset="0"/>
              </a:rPr>
              <a:t>himself</a:t>
            </a:r>
            <a:r>
              <a:rPr kumimoji="0" lang="en-US" altLang="en-US" sz="1800" b="0" i="0" u="none" strike="noStrike" cap="none" normalizeH="0" baseline="0" dirty="0" smtClean="0">
                <a:ln>
                  <a:noFill/>
                </a:ln>
                <a:solidFill>
                  <a:schemeClr val="tx1"/>
                </a:solidFill>
                <a:effectLst/>
                <a:latin typeface="Arial" panose="020B0604020202020204" pitchFamily="34" charset="0"/>
              </a:rPr>
              <a:t> on the company's software system.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family likes to spend Sundays </a:t>
            </a:r>
            <a:r>
              <a:rPr kumimoji="0" lang="en-US" altLang="en-US" sz="1800" b="1" i="0" u="none" strike="noStrike" cap="none" normalizeH="0" baseline="0" dirty="0" smtClean="0">
                <a:ln>
                  <a:noFill/>
                </a:ln>
                <a:solidFill>
                  <a:schemeClr val="tx1"/>
                </a:solidFill>
                <a:effectLst/>
                <a:latin typeface="Arial" panose="020B0604020202020204" pitchFamily="34" charset="0"/>
              </a:rPr>
              <a:t>themselves</a:t>
            </a:r>
            <a:r>
              <a:rPr kumimoji="0" lang="en-US" altLang="en-US" sz="1800" b="0" i="0" u="none" strike="noStrike" cap="none" normalizeH="0" baseline="0" dirty="0" smtClean="0">
                <a:ln>
                  <a:noFill/>
                </a:ln>
                <a:solidFill>
                  <a:schemeClr val="tx1"/>
                </a:solidFill>
                <a:effectLst/>
                <a:latin typeface="Arial" panose="020B0604020202020204" pitchFamily="34" charset="0"/>
              </a:rPr>
              <a:t>, away from the hustle and bustle of city life. </a:t>
            </a:r>
          </a:p>
          <a:p>
            <a:pPr marR="0" lvl="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dog is able to entertain </a:t>
            </a:r>
            <a:r>
              <a:rPr kumimoji="0" lang="en-US" altLang="en-US" sz="1800" b="1" i="0" u="none" strike="noStrike" cap="none" normalizeH="0" baseline="0" dirty="0" smtClean="0">
                <a:ln>
                  <a:noFill/>
                </a:ln>
                <a:solidFill>
                  <a:schemeClr val="tx1"/>
                </a:solidFill>
                <a:effectLst/>
                <a:latin typeface="Arial" panose="020B0604020202020204" pitchFamily="34" charset="0"/>
              </a:rPr>
              <a:t>itself</a:t>
            </a:r>
            <a:r>
              <a:rPr kumimoji="0" lang="en-US" altLang="en-US" sz="1800" b="0" i="0" u="none" strike="noStrike" cap="none" normalizeH="0" baseline="0" dirty="0" smtClean="0">
                <a:ln>
                  <a:noFill/>
                </a:ln>
                <a:solidFill>
                  <a:schemeClr val="tx1"/>
                </a:solidFill>
                <a:effectLst/>
                <a:latin typeface="Arial" panose="020B0604020202020204" pitchFamily="34" charset="0"/>
              </a:rPr>
              <a:t> for hours with just a ball and a rope toy. </a:t>
            </a:r>
          </a:p>
        </p:txBody>
      </p:sp>
    </p:spTree>
    <p:extLst>
      <p:ext uri="{BB962C8B-B14F-4D97-AF65-F5344CB8AC3E}">
        <p14:creationId xmlns:p14="http://schemas.microsoft.com/office/powerpoint/2010/main" val="36886686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1674"/>
            <a:ext cx="8596668" cy="914400"/>
          </a:xfrm>
        </p:spPr>
        <p:txBody>
          <a:bodyPr>
            <a:normAutofit fontScale="90000"/>
          </a:bodyPr>
          <a:lstStyle/>
          <a:p>
            <a:r>
              <a:rPr lang="en-US" dirty="0" smtClean="0"/>
              <a:t>5. </a:t>
            </a:r>
            <a:r>
              <a:rPr lang="en-US" b="1" dirty="0"/>
              <a:t>Demonstrative Pronouns</a:t>
            </a:r>
            <a:br>
              <a:rPr lang="en-US" b="1" dirty="0"/>
            </a:br>
            <a:endParaRPr lang="en-US" dirty="0"/>
          </a:p>
        </p:txBody>
      </p:sp>
      <p:sp>
        <p:nvSpPr>
          <p:cNvPr id="3" name="Content Placeholder 2"/>
          <p:cNvSpPr>
            <a:spLocks noGrp="1"/>
          </p:cNvSpPr>
          <p:nvPr>
            <p:ph idx="1"/>
          </p:nvPr>
        </p:nvSpPr>
        <p:spPr>
          <a:xfrm>
            <a:off x="369455" y="988291"/>
            <a:ext cx="9882909" cy="5053071"/>
          </a:xfrm>
        </p:spPr>
        <p:txBody>
          <a:bodyPr>
            <a:normAutofit fontScale="92500" lnSpcReduction="20000"/>
          </a:bodyPr>
          <a:lstStyle/>
          <a:p>
            <a:r>
              <a:rPr lang="en-US" dirty="0"/>
              <a:t>Demonstrative pronouns are used to point to specific things or people. They help to indicate proximity in terms of distance and can refer to singular or plural nouns. The main demonstrative pronouns are </a:t>
            </a:r>
            <a:r>
              <a:rPr lang="en-US" b="1" dirty="0"/>
              <a:t>this</a:t>
            </a:r>
            <a:r>
              <a:rPr lang="en-US" dirty="0"/>
              <a:t>, </a:t>
            </a:r>
            <a:r>
              <a:rPr lang="en-US" b="1" dirty="0"/>
              <a:t>that</a:t>
            </a:r>
            <a:r>
              <a:rPr lang="en-US" dirty="0"/>
              <a:t>, </a:t>
            </a:r>
            <a:r>
              <a:rPr lang="en-US" b="1" dirty="0"/>
              <a:t>these</a:t>
            </a:r>
            <a:r>
              <a:rPr lang="en-US" dirty="0"/>
              <a:t>, and </a:t>
            </a:r>
            <a:r>
              <a:rPr lang="en-US" b="1" dirty="0"/>
              <a:t>those</a:t>
            </a:r>
            <a:r>
              <a:rPr lang="en-US" dirty="0" smtClean="0"/>
              <a:t>.</a:t>
            </a:r>
          </a:p>
          <a:p>
            <a:pPr marL="0" indent="0">
              <a:buNone/>
            </a:pPr>
            <a:r>
              <a:rPr lang="en-US" b="1" dirty="0"/>
              <a:t>Types of Demonstrative Pronouns</a:t>
            </a:r>
          </a:p>
          <a:p>
            <a:r>
              <a:rPr lang="en-US" b="1" dirty="0"/>
              <a:t>This</a:t>
            </a:r>
            <a:endParaRPr lang="en-US" dirty="0"/>
          </a:p>
          <a:p>
            <a:pPr lvl="1"/>
            <a:r>
              <a:rPr lang="en-US" dirty="0"/>
              <a:t>Refers to a singular noun that is close in distance or time.</a:t>
            </a:r>
          </a:p>
          <a:p>
            <a:pPr lvl="1"/>
            <a:r>
              <a:rPr lang="en-US" b="1" dirty="0"/>
              <a:t>Example</a:t>
            </a:r>
            <a:r>
              <a:rPr lang="en-US" dirty="0"/>
              <a:t>: </a:t>
            </a:r>
            <a:r>
              <a:rPr lang="en-US" i="1" dirty="0"/>
              <a:t>This is my favorite book.</a:t>
            </a:r>
            <a:r>
              <a:rPr lang="en-US" dirty="0"/>
              <a:t> (indicating a book that is nearby)</a:t>
            </a:r>
          </a:p>
          <a:p>
            <a:r>
              <a:rPr lang="en-US" b="1" dirty="0"/>
              <a:t>That</a:t>
            </a:r>
            <a:endParaRPr lang="en-US" dirty="0"/>
          </a:p>
          <a:p>
            <a:pPr lvl="1"/>
            <a:r>
              <a:rPr lang="en-US" dirty="0"/>
              <a:t>Refers to a singular noun that is farther away in distance or time.</a:t>
            </a:r>
          </a:p>
          <a:p>
            <a:pPr lvl="1"/>
            <a:r>
              <a:rPr lang="en-US" b="1" dirty="0"/>
              <a:t>Example</a:t>
            </a:r>
            <a:r>
              <a:rPr lang="en-US" dirty="0"/>
              <a:t>: </a:t>
            </a:r>
            <a:r>
              <a:rPr lang="en-US" i="1" dirty="0"/>
              <a:t>That was an incredible concert last night.</a:t>
            </a:r>
            <a:r>
              <a:rPr lang="en-US" dirty="0"/>
              <a:t> (referring to a concert that has already happened)</a:t>
            </a:r>
          </a:p>
          <a:p>
            <a:r>
              <a:rPr lang="en-US" b="1" dirty="0"/>
              <a:t>These</a:t>
            </a:r>
            <a:endParaRPr lang="en-US" dirty="0"/>
          </a:p>
          <a:p>
            <a:pPr lvl="1"/>
            <a:r>
              <a:rPr lang="en-US" dirty="0"/>
              <a:t>Refers to plural nouns that are close in distance or time.</a:t>
            </a:r>
          </a:p>
          <a:p>
            <a:pPr lvl="1"/>
            <a:r>
              <a:rPr lang="en-US" b="1" dirty="0"/>
              <a:t>Example</a:t>
            </a:r>
            <a:r>
              <a:rPr lang="en-US" dirty="0"/>
              <a:t>: </a:t>
            </a:r>
            <a:r>
              <a:rPr lang="en-US" i="1" dirty="0"/>
              <a:t>These cookies are delicious!</a:t>
            </a:r>
            <a:r>
              <a:rPr lang="en-US" dirty="0"/>
              <a:t> (indicating cookies that are nearby)</a:t>
            </a:r>
          </a:p>
          <a:p>
            <a:r>
              <a:rPr lang="en-US" b="1" dirty="0"/>
              <a:t>Those</a:t>
            </a:r>
            <a:endParaRPr lang="en-US" dirty="0"/>
          </a:p>
          <a:p>
            <a:pPr lvl="1"/>
            <a:r>
              <a:rPr lang="en-US" dirty="0"/>
              <a:t>Refers to plural nouns that are farther away in distance or time.</a:t>
            </a:r>
          </a:p>
          <a:p>
            <a:pPr lvl="1"/>
            <a:r>
              <a:rPr lang="en-US" b="1" dirty="0"/>
              <a:t>Example</a:t>
            </a:r>
            <a:r>
              <a:rPr lang="en-US" dirty="0"/>
              <a:t>: </a:t>
            </a:r>
            <a:r>
              <a:rPr lang="en-US" i="1" dirty="0"/>
              <a:t>Those mountains in the distance are breathtaking.</a:t>
            </a:r>
            <a:r>
              <a:rPr lang="en-US" dirty="0"/>
              <a:t> (pointing to mountains that are far away)</a:t>
            </a:r>
          </a:p>
          <a:p>
            <a:endParaRPr lang="en-US" dirty="0"/>
          </a:p>
        </p:txBody>
      </p:sp>
    </p:spTree>
    <p:extLst>
      <p:ext uri="{BB962C8B-B14F-4D97-AF65-F5344CB8AC3E}">
        <p14:creationId xmlns:p14="http://schemas.microsoft.com/office/powerpoint/2010/main" val="3728618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7018"/>
            <a:ext cx="8596668" cy="877455"/>
          </a:xfrm>
        </p:spPr>
        <p:txBody>
          <a:bodyPr/>
          <a:lstStyle/>
          <a:p>
            <a:r>
              <a:rPr lang="en-US" dirty="0" smtClean="0"/>
              <a:t>Changing from Singular to Plural</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72032275"/>
              </p:ext>
            </p:extLst>
          </p:nvPr>
        </p:nvGraphicFramePr>
        <p:xfrm>
          <a:off x="489526" y="1302326"/>
          <a:ext cx="9580780" cy="3551455"/>
        </p:xfrm>
        <a:graphic>
          <a:graphicData uri="http://schemas.openxmlformats.org/drawingml/2006/table">
            <a:tbl>
              <a:tblPr/>
              <a:tblGrid>
                <a:gridCol w="4790390"/>
                <a:gridCol w="4790390"/>
              </a:tblGrid>
              <a:tr h="710291">
                <a:tc>
                  <a:txBody>
                    <a:bodyPr/>
                    <a:lstStyle/>
                    <a:p>
                      <a:r>
                        <a:rPr lang="en-US" b="1" dirty="0">
                          <a:solidFill>
                            <a:srgbClr val="0070C0"/>
                          </a:solidFill>
                        </a:rPr>
                        <a:t>Demonstrative Pronouns</a:t>
                      </a:r>
                      <a:endParaRPr lang="en-US" dirty="0">
                        <a:solidFill>
                          <a:srgbClr val="0070C0"/>
                        </a:solidFill>
                      </a:endParaRPr>
                    </a:p>
                  </a:txBody>
                  <a:tcPr anchor="ctr">
                    <a:lnL>
                      <a:noFill/>
                    </a:lnL>
                    <a:lnR>
                      <a:noFill/>
                    </a:lnR>
                    <a:lnT>
                      <a:noFill/>
                    </a:lnT>
                    <a:lnB>
                      <a:noFill/>
                    </a:lnB>
                  </a:tcPr>
                </a:tc>
                <a:tc>
                  <a:txBody>
                    <a:bodyPr/>
                    <a:lstStyle/>
                    <a:p>
                      <a:r>
                        <a:rPr lang="en-US" b="1" dirty="0">
                          <a:solidFill>
                            <a:srgbClr val="0070C0"/>
                          </a:solidFill>
                        </a:rPr>
                        <a:t>Usage</a:t>
                      </a:r>
                      <a:endParaRPr lang="en-US" dirty="0">
                        <a:solidFill>
                          <a:srgbClr val="0070C0"/>
                        </a:solidFill>
                      </a:endParaRPr>
                    </a:p>
                  </a:txBody>
                  <a:tcPr anchor="ctr">
                    <a:lnL>
                      <a:noFill/>
                    </a:lnL>
                    <a:lnR>
                      <a:noFill/>
                    </a:lnR>
                    <a:lnT>
                      <a:noFill/>
                    </a:lnT>
                    <a:lnB>
                      <a:noFill/>
                    </a:lnB>
                  </a:tcPr>
                </a:tc>
              </a:tr>
              <a:tr h="710291">
                <a:tc>
                  <a:txBody>
                    <a:bodyPr/>
                    <a:lstStyle/>
                    <a:p>
                      <a:r>
                        <a:rPr lang="en-US" dirty="0">
                          <a:solidFill>
                            <a:srgbClr val="0070C0"/>
                          </a:solidFill>
                        </a:rPr>
                        <a:t>This</a:t>
                      </a:r>
                    </a:p>
                  </a:txBody>
                  <a:tcPr anchor="ctr">
                    <a:lnL>
                      <a:noFill/>
                    </a:lnL>
                    <a:lnR>
                      <a:noFill/>
                    </a:lnR>
                    <a:lnT>
                      <a:noFill/>
                    </a:lnT>
                    <a:lnB>
                      <a:noFill/>
                    </a:lnB>
                  </a:tcPr>
                </a:tc>
                <a:tc>
                  <a:txBody>
                    <a:bodyPr/>
                    <a:lstStyle/>
                    <a:p>
                      <a:r>
                        <a:rPr lang="en-US" dirty="0">
                          <a:solidFill>
                            <a:srgbClr val="0070C0"/>
                          </a:solidFill>
                        </a:rPr>
                        <a:t>Singular, close</a:t>
                      </a:r>
                    </a:p>
                  </a:txBody>
                  <a:tcPr anchor="ctr">
                    <a:lnL>
                      <a:noFill/>
                    </a:lnL>
                    <a:lnR>
                      <a:noFill/>
                    </a:lnR>
                    <a:lnT>
                      <a:noFill/>
                    </a:lnT>
                    <a:lnB>
                      <a:noFill/>
                    </a:lnB>
                  </a:tcPr>
                </a:tc>
              </a:tr>
              <a:tr h="710291">
                <a:tc>
                  <a:txBody>
                    <a:bodyPr/>
                    <a:lstStyle/>
                    <a:p>
                      <a:r>
                        <a:rPr lang="en-US" dirty="0">
                          <a:solidFill>
                            <a:srgbClr val="0070C0"/>
                          </a:solidFill>
                        </a:rPr>
                        <a:t>That</a:t>
                      </a:r>
                    </a:p>
                  </a:txBody>
                  <a:tcPr anchor="ctr">
                    <a:lnL>
                      <a:noFill/>
                    </a:lnL>
                    <a:lnR>
                      <a:noFill/>
                    </a:lnR>
                    <a:lnT>
                      <a:noFill/>
                    </a:lnT>
                    <a:lnB>
                      <a:noFill/>
                    </a:lnB>
                  </a:tcPr>
                </a:tc>
                <a:tc>
                  <a:txBody>
                    <a:bodyPr/>
                    <a:lstStyle/>
                    <a:p>
                      <a:r>
                        <a:rPr lang="en-US" dirty="0">
                          <a:solidFill>
                            <a:srgbClr val="0070C0"/>
                          </a:solidFill>
                        </a:rPr>
                        <a:t>Singular, far</a:t>
                      </a:r>
                    </a:p>
                  </a:txBody>
                  <a:tcPr anchor="ctr">
                    <a:lnL>
                      <a:noFill/>
                    </a:lnL>
                    <a:lnR>
                      <a:noFill/>
                    </a:lnR>
                    <a:lnT>
                      <a:noFill/>
                    </a:lnT>
                    <a:lnB>
                      <a:noFill/>
                    </a:lnB>
                  </a:tcPr>
                </a:tc>
              </a:tr>
              <a:tr h="710291">
                <a:tc>
                  <a:txBody>
                    <a:bodyPr/>
                    <a:lstStyle/>
                    <a:p>
                      <a:r>
                        <a:rPr lang="en-US">
                          <a:solidFill>
                            <a:srgbClr val="0070C0"/>
                          </a:solidFill>
                        </a:rPr>
                        <a:t>These</a:t>
                      </a:r>
                    </a:p>
                  </a:txBody>
                  <a:tcPr anchor="ctr">
                    <a:lnL>
                      <a:noFill/>
                    </a:lnL>
                    <a:lnR>
                      <a:noFill/>
                    </a:lnR>
                    <a:lnT>
                      <a:noFill/>
                    </a:lnT>
                    <a:lnB>
                      <a:noFill/>
                    </a:lnB>
                  </a:tcPr>
                </a:tc>
                <a:tc>
                  <a:txBody>
                    <a:bodyPr/>
                    <a:lstStyle/>
                    <a:p>
                      <a:r>
                        <a:rPr lang="en-US" dirty="0">
                          <a:solidFill>
                            <a:srgbClr val="0070C0"/>
                          </a:solidFill>
                        </a:rPr>
                        <a:t>Plural, close</a:t>
                      </a:r>
                    </a:p>
                  </a:txBody>
                  <a:tcPr anchor="ctr">
                    <a:lnL>
                      <a:noFill/>
                    </a:lnL>
                    <a:lnR>
                      <a:noFill/>
                    </a:lnR>
                    <a:lnT>
                      <a:noFill/>
                    </a:lnT>
                    <a:lnB>
                      <a:noFill/>
                    </a:lnB>
                  </a:tcPr>
                </a:tc>
              </a:tr>
              <a:tr h="710291">
                <a:tc>
                  <a:txBody>
                    <a:bodyPr/>
                    <a:lstStyle/>
                    <a:p>
                      <a:r>
                        <a:rPr lang="en-US" dirty="0">
                          <a:solidFill>
                            <a:srgbClr val="0070C0"/>
                          </a:solidFill>
                        </a:rPr>
                        <a:t>Those</a:t>
                      </a:r>
                    </a:p>
                  </a:txBody>
                  <a:tcPr anchor="ctr">
                    <a:lnL>
                      <a:noFill/>
                    </a:lnL>
                    <a:lnR>
                      <a:noFill/>
                    </a:lnR>
                    <a:lnT>
                      <a:noFill/>
                    </a:lnT>
                    <a:lnB>
                      <a:noFill/>
                    </a:lnB>
                  </a:tcPr>
                </a:tc>
                <a:tc>
                  <a:txBody>
                    <a:bodyPr/>
                    <a:lstStyle/>
                    <a:p>
                      <a:r>
                        <a:rPr lang="en-US" dirty="0">
                          <a:solidFill>
                            <a:srgbClr val="0070C0"/>
                          </a:solidFill>
                        </a:rPr>
                        <a:t>Plural, far</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0578478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9382"/>
            <a:ext cx="8596668" cy="618836"/>
          </a:xfrm>
        </p:spPr>
        <p:txBody>
          <a:bodyPr>
            <a:normAutofit fontScale="90000"/>
          </a:bodyPr>
          <a:lstStyle/>
          <a:p>
            <a:r>
              <a:rPr lang="en-US" dirty="0" smtClean="0"/>
              <a:t>examples</a:t>
            </a:r>
            <a:endParaRPr lang="en-US" dirty="0"/>
          </a:p>
        </p:txBody>
      </p:sp>
      <p:sp>
        <p:nvSpPr>
          <p:cNvPr id="4" name="Rectangle 1"/>
          <p:cNvSpPr>
            <a:spLocks noGrp="1" noChangeArrowheads="1"/>
          </p:cNvSpPr>
          <p:nvPr>
            <p:ph idx="1"/>
          </p:nvPr>
        </p:nvSpPr>
        <p:spPr bwMode="auto">
          <a:xfrm>
            <a:off x="304800" y="2563376"/>
            <a:ext cx="9062096"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This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1" u="none" strike="noStrike" cap="none" normalizeH="0" baseline="0" dirty="0" smtClean="0">
                <a:ln>
                  <a:noFill/>
                </a:ln>
                <a:solidFill>
                  <a:schemeClr val="tx1"/>
                </a:solidFill>
                <a:effectLst/>
                <a:latin typeface="Arial" panose="020B0604020202020204" pitchFamily="34" charset="0"/>
              </a:rPr>
              <a:t>This is my friend Sarah.</a:t>
            </a:r>
            <a:r>
              <a:rPr kumimoji="0" lang="en-US" altLang="en-US" sz="1800" b="0" i="0" u="none" strike="noStrike" cap="none" normalizeH="0" baseline="0" dirty="0" smtClean="0">
                <a:ln>
                  <a:noFill/>
                </a:ln>
                <a:solidFill>
                  <a:schemeClr val="tx1"/>
                </a:solidFill>
                <a:effectLst/>
                <a:latin typeface="Arial" panose="020B0604020202020204" pitchFamily="34" charset="0"/>
              </a:rPr>
              <a:t> (pointing to someone nearby)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That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1" u="none" strike="noStrike" cap="none" normalizeH="0" baseline="0" dirty="0" smtClean="0">
                <a:ln>
                  <a:noFill/>
                </a:ln>
                <a:solidFill>
                  <a:schemeClr val="tx1"/>
                </a:solidFill>
                <a:effectLst/>
                <a:latin typeface="Arial" panose="020B0604020202020204" pitchFamily="34" charset="0"/>
              </a:rPr>
              <a:t>I remember that day we spent at the beach.</a:t>
            </a:r>
            <a:r>
              <a:rPr kumimoji="0" lang="en-US" altLang="en-US" sz="1800" b="0" i="0" u="none" strike="noStrike" cap="none" normalizeH="0" baseline="0" dirty="0" smtClean="0">
                <a:ln>
                  <a:noFill/>
                </a:ln>
                <a:solidFill>
                  <a:schemeClr val="tx1"/>
                </a:solidFill>
                <a:effectLst/>
                <a:latin typeface="Arial" panose="020B0604020202020204" pitchFamily="34" charset="0"/>
              </a:rPr>
              <a:t> (referring to a specific day in the past)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These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1" u="none" strike="noStrike" cap="none" normalizeH="0" baseline="0" dirty="0" smtClean="0">
                <a:ln>
                  <a:noFill/>
                </a:ln>
                <a:solidFill>
                  <a:schemeClr val="tx1"/>
                </a:solidFill>
                <a:effectLst/>
                <a:latin typeface="Arial" panose="020B0604020202020204" pitchFamily="34" charset="0"/>
              </a:rPr>
              <a:t>These shoes are on sale right now.</a:t>
            </a:r>
            <a:r>
              <a:rPr kumimoji="0" lang="en-US" altLang="en-US" sz="1800" b="0" i="0" u="none" strike="noStrike" cap="none" normalizeH="0" baseline="0" dirty="0" smtClean="0">
                <a:ln>
                  <a:noFill/>
                </a:ln>
                <a:solidFill>
                  <a:schemeClr val="tx1"/>
                </a:solidFill>
                <a:effectLst/>
                <a:latin typeface="Arial" panose="020B0604020202020204" pitchFamily="34" charset="0"/>
              </a:rPr>
              <a:t> (indicating shoes that are being worn or held)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Those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1" u="none" strike="noStrike" cap="none" normalizeH="0" baseline="0" dirty="0" smtClean="0">
                <a:ln>
                  <a:noFill/>
                </a:ln>
                <a:solidFill>
                  <a:schemeClr val="tx1"/>
                </a:solidFill>
                <a:effectLst/>
                <a:latin typeface="Arial" panose="020B0604020202020204" pitchFamily="34" charset="0"/>
              </a:rPr>
              <a:t>Those stars are shining brightly tonight.</a:t>
            </a:r>
            <a:r>
              <a:rPr kumimoji="0" lang="en-US" altLang="en-US" sz="1800" b="0" i="0" u="none" strike="noStrike" cap="none" normalizeH="0" baseline="0" dirty="0" smtClean="0">
                <a:ln>
                  <a:noFill/>
                </a:ln>
                <a:solidFill>
                  <a:schemeClr val="tx1"/>
                </a:solidFill>
                <a:effectLst/>
                <a:latin typeface="Arial" panose="020B0604020202020204" pitchFamily="34" charset="0"/>
              </a:rPr>
              <a:t> (referring to stars that are visible but far away)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102302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5492"/>
            <a:ext cx="8596668" cy="812800"/>
          </a:xfrm>
        </p:spPr>
        <p:txBody>
          <a:bodyPr>
            <a:normAutofit fontScale="90000"/>
          </a:bodyPr>
          <a:lstStyle/>
          <a:p>
            <a:r>
              <a:rPr lang="en-US" sz="2400" dirty="0"/>
              <a:t>Convert the following sentences by changing the singular demonstrative pronouns to their plural forms.</a:t>
            </a:r>
            <a:endParaRPr lang="en-US" sz="2400" dirty="0"/>
          </a:p>
        </p:txBody>
      </p:sp>
      <p:sp>
        <p:nvSpPr>
          <p:cNvPr id="3" name="Content Placeholder 2"/>
          <p:cNvSpPr>
            <a:spLocks noGrp="1"/>
          </p:cNvSpPr>
          <p:nvPr>
            <p:ph idx="1"/>
          </p:nvPr>
        </p:nvSpPr>
        <p:spPr>
          <a:xfrm>
            <a:off x="267855" y="988292"/>
            <a:ext cx="10945090" cy="5717307"/>
          </a:xfrm>
        </p:spPr>
        <p:txBody>
          <a:bodyPr>
            <a:normAutofit fontScale="92500" lnSpcReduction="10000"/>
          </a:bodyPr>
          <a:lstStyle/>
          <a:p>
            <a:r>
              <a:rPr lang="en-US" b="1" dirty="0" smtClean="0"/>
              <a:t>This</a:t>
            </a:r>
            <a:r>
              <a:rPr lang="en-US" dirty="0" smtClean="0"/>
              <a:t> </a:t>
            </a:r>
            <a:r>
              <a:rPr lang="en-US" dirty="0"/>
              <a:t>is my favorite book.</a:t>
            </a:r>
          </a:p>
          <a:p>
            <a:pPr lvl="1"/>
            <a:r>
              <a:rPr lang="en-US" b="1" dirty="0"/>
              <a:t>Answer:</a:t>
            </a:r>
            <a:r>
              <a:rPr lang="en-US" dirty="0"/>
              <a:t> ________ are my favorite books.</a:t>
            </a:r>
          </a:p>
          <a:p>
            <a:r>
              <a:rPr lang="en-US" b="1" dirty="0"/>
              <a:t>That</a:t>
            </a:r>
            <a:r>
              <a:rPr lang="en-US" dirty="0"/>
              <a:t> car looks amazing.</a:t>
            </a:r>
          </a:p>
          <a:p>
            <a:pPr lvl="1"/>
            <a:r>
              <a:rPr lang="en-US" b="1" dirty="0"/>
              <a:t>Answer:</a:t>
            </a:r>
            <a:r>
              <a:rPr lang="en-US" dirty="0"/>
              <a:t> ________ cars look amazing.</a:t>
            </a:r>
          </a:p>
          <a:p>
            <a:r>
              <a:rPr lang="en-US" b="1" dirty="0"/>
              <a:t>This</a:t>
            </a:r>
            <a:r>
              <a:rPr lang="en-US" dirty="0"/>
              <a:t> apple is delicious.</a:t>
            </a:r>
          </a:p>
          <a:p>
            <a:pPr lvl="1"/>
            <a:r>
              <a:rPr lang="en-US" b="1" dirty="0"/>
              <a:t>Answer:</a:t>
            </a:r>
            <a:r>
              <a:rPr lang="en-US" dirty="0"/>
              <a:t> ________ apples are delicious.</a:t>
            </a:r>
          </a:p>
          <a:p>
            <a:r>
              <a:rPr lang="en-US" b="1" dirty="0"/>
              <a:t>That</a:t>
            </a:r>
            <a:r>
              <a:rPr lang="en-US" dirty="0"/>
              <a:t> woman is a talented artist.</a:t>
            </a:r>
          </a:p>
          <a:p>
            <a:pPr lvl="1"/>
            <a:r>
              <a:rPr lang="en-US" b="1" dirty="0"/>
              <a:t>Answer:</a:t>
            </a:r>
            <a:r>
              <a:rPr lang="en-US" dirty="0"/>
              <a:t> ________ women are talented artists.</a:t>
            </a:r>
          </a:p>
          <a:p>
            <a:r>
              <a:rPr lang="en-US" b="1" dirty="0"/>
              <a:t>This</a:t>
            </a:r>
            <a:r>
              <a:rPr lang="en-US" dirty="0"/>
              <a:t> chair is comfortable.</a:t>
            </a:r>
          </a:p>
          <a:p>
            <a:pPr lvl="1"/>
            <a:r>
              <a:rPr lang="en-US" b="1" dirty="0"/>
              <a:t>Answer:</a:t>
            </a:r>
            <a:r>
              <a:rPr lang="en-US" dirty="0"/>
              <a:t> ________ chairs are comfortable.</a:t>
            </a:r>
          </a:p>
          <a:p>
            <a:r>
              <a:rPr lang="en-US" b="1" dirty="0"/>
              <a:t>That</a:t>
            </a:r>
            <a:r>
              <a:rPr lang="en-US" dirty="0"/>
              <a:t> dog is very friendly.</a:t>
            </a:r>
          </a:p>
          <a:p>
            <a:pPr lvl="1"/>
            <a:r>
              <a:rPr lang="en-US" b="1" dirty="0"/>
              <a:t>Answer:</a:t>
            </a:r>
            <a:r>
              <a:rPr lang="en-US" dirty="0"/>
              <a:t> ________ dogs are very friendly.</a:t>
            </a:r>
          </a:p>
          <a:p>
            <a:r>
              <a:rPr lang="en-US" b="1" dirty="0"/>
              <a:t>This</a:t>
            </a:r>
            <a:r>
              <a:rPr lang="en-US" dirty="0"/>
              <a:t> project is important.</a:t>
            </a:r>
          </a:p>
          <a:p>
            <a:pPr lvl="1"/>
            <a:r>
              <a:rPr lang="en-US" b="1" dirty="0"/>
              <a:t>Answer:</a:t>
            </a:r>
            <a:r>
              <a:rPr lang="en-US" dirty="0"/>
              <a:t> ________ projects are important.</a:t>
            </a:r>
          </a:p>
          <a:p>
            <a:r>
              <a:rPr lang="en-US" b="1" dirty="0"/>
              <a:t>That</a:t>
            </a:r>
            <a:r>
              <a:rPr lang="en-US" dirty="0"/>
              <a:t> place has beautiful scenery.</a:t>
            </a:r>
          </a:p>
          <a:p>
            <a:pPr lvl="1"/>
            <a:r>
              <a:rPr lang="en-US" b="1" dirty="0"/>
              <a:t>Answer:</a:t>
            </a:r>
            <a:r>
              <a:rPr lang="en-US" dirty="0"/>
              <a:t> ________ places have beautiful scenery.</a:t>
            </a:r>
          </a:p>
        </p:txBody>
      </p:sp>
    </p:spTree>
    <p:extLst>
      <p:ext uri="{BB962C8B-B14F-4D97-AF65-F5344CB8AC3E}">
        <p14:creationId xmlns:p14="http://schemas.microsoft.com/office/powerpoint/2010/main" val="32387626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11760"/>
            <a:ext cx="8596668" cy="843280"/>
          </a:xfrm>
        </p:spPr>
        <p:txBody>
          <a:bodyPr/>
          <a:lstStyle/>
          <a:p>
            <a:pPr marL="0" indent="0"/>
            <a:r>
              <a:rPr lang="en-US" b="1" dirty="0" smtClean="0"/>
              <a:t>6. Interrogative </a:t>
            </a:r>
            <a:r>
              <a:rPr lang="en-US" b="1" dirty="0"/>
              <a:t>Pronouns</a:t>
            </a:r>
            <a:endParaRPr lang="en-US" b="1" dirty="0"/>
          </a:p>
        </p:txBody>
      </p:sp>
      <p:sp useBgFill="1">
        <p:nvSpPr>
          <p:cNvPr id="3" name="Content Placeholder 2"/>
          <p:cNvSpPr>
            <a:spLocks noGrp="1"/>
          </p:cNvSpPr>
          <p:nvPr>
            <p:ph idx="1"/>
          </p:nvPr>
        </p:nvSpPr>
        <p:spPr>
          <a:xfrm>
            <a:off x="121920" y="955040"/>
            <a:ext cx="11938000" cy="5760720"/>
          </a:xfrm>
        </p:spPr>
        <p:txBody>
          <a:bodyPr/>
          <a:lstStyle/>
          <a:p>
            <a:r>
              <a:rPr lang="en-US" dirty="0" smtClean="0"/>
              <a:t>interrogative </a:t>
            </a:r>
            <a:r>
              <a:rPr lang="en-US" dirty="0"/>
              <a:t>pronouns are used to ask questions. They help to inquire about specific information regarding people or things. The main interrogative pronouns are </a:t>
            </a:r>
            <a:r>
              <a:rPr lang="en-US" b="1" dirty="0"/>
              <a:t>who</a:t>
            </a:r>
            <a:r>
              <a:rPr lang="en-US" dirty="0"/>
              <a:t>, </a:t>
            </a:r>
            <a:r>
              <a:rPr lang="en-US" b="1" dirty="0"/>
              <a:t>whom</a:t>
            </a:r>
            <a:r>
              <a:rPr lang="en-US" dirty="0"/>
              <a:t>, </a:t>
            </a:r>
            <a:r>
              <a:rPr lang="en-US" b="1" dirty="0"/>
              <a:t>whose</a:t>
            </a:r>
            <a:r>
              <a:rPr lang="en-US" dirty="0"/>
              <a:t>, </a:t>
            </a:r>
            <a:r>
              <a:rPr lang="en-US" b="1" dirty="0"/>
              <a:t>what</a:t>
            </a:r>
            <a:r>
              <a:rPr lang="en-US" dirty="0"/>
              <a:t>, and </a:t>
            </a:r>
            <a:r>
              <a:rPr lang="en-US" b="1" dirty="0"/>
              <a:t>which</a:t>
            </a:r>
            <a:r>
              <a:rPr lang="en-US" dirty="0" smtClean="0"/>
              <a:t>.</a:t>
            </a:r>
          </a:p>
          <a:p>
            <a:pPr marL="0" indent="0">
              <a:buNone/>
            </a:pPr>
            <a:r>
              <a:rPr lang="en-US" b="1" dirty="0">
                <a:solidFill>
                  <a:srgbClr val="0070C0"/>
                </a:solidFill>
              </a:rPr>
              <a:t>List of Interrogative Pronouns</a:t>
            </a:r>
          </a:p>
          <a:p>
            <a:r>
              <a:rPr lang="en-US" b="1" dirty="0"/>
              <a:t>Who</a:t>
            </a:r>
            <a:r>
              <a:rPr lang="en-US" dirty="0"/>
              <a:t>: Refers to the subject of a question about people.</a:t>
            </a:r>
          </a:p>
          <a:p>
            <a:pPr lvl="1"/>
            <a:r>
              <a:rPr lang="en-US" i="1" dirty="0"/>
              <a:t>Who is coming to the party?</a:t>
            </a:r>
            <a:endParaRPr lang="en-US" dirty="0"/>
          </a:p>
          <a:p>
            <a:r>
              <a:rPr lang="en-US" b="1" dirty="0"/>
              <a:t>Whom</a:t>
            </a:r>
            <a:r>
              <a:rPr lang="en-US" dirty="0"/>
              <a:t>: Refers to the object of a question about people.</a:t>
            </a:r>
          </a:p>
          <a:p>
            <a:pPr lvl="1"/>
            <a:r>
              <a:rPr lang="en-US" i="1" dirty="0"/>
              <a:t>Whom did you invite to the event?</a:t>
            </a:r>
            <a:endParaRPr lang="en-US" dirty="0"/>
          </a:p>
          <a:p>
            <a:r>
              <a:rPr lang="en-US" b="1" dirty="0"/>
              <a:t>Whose</a:t>
            </a:r>
            <a:r>
              <a:rPr lang="en-US" dirty="0"/>
              <a:t>: Indicates possession.</a:t>
            </a:r>
          </a:p>
          <a:p>
            <a:pPr lvl="1"/>
            <a:r>
              <a:rPr lang="en-US" i="1" dirty="0"/>
              <a:t>Whose book is on the table?</a:t>
            </a:r>
            <a:endParaRPr lang="en-US" dirty="0"/>
          </a:p>
          <a:p>
            <a:r>
              <a:rPr lang="en-US" b="1" dirty="0"/>
              <a:t>What</a:t>
            </a:r>
            <a:r>
              <a:rPr lang="en-US" dirty="0"/>
              <a:t>: Inquires about things or information.</a:t>
            </a:r>
          </a:p>
          <a:p>
            <a:pPr lvl="1"/>
            <a:r>
              <a:rPr lang="en-US" i="1" dirty="0"/>
              <a:t>What are you doing this weekend?</a:t>
            </a:r>
            <a:endParaRPr lang="en-US" dirty="0"/>
          </a:p>
          <a:p>
            <a:r>
              <a:rPr lang="en-US" b="1" dirty="0"/>
              <a:t>Which</a:t>
            </a:r>
            <a:r>
              <a:rPr lang="en-US" dirty="0"/>
              <a:t>: Used to specify one or more items from a defined set.</a:t>
            </a:r>
          </a:p>
          <a:p>
            <a:pPr lvl="1"/>
            <a:r>
              <a:rPr lang="en-US" i="1" dirty="0"/>
              <a:t>Which movie do you want to watch?</a:t>
            </a:r>
            <a:endParaRPr lang="en-US" dirty="0"/>
          </a:p>
          <a:p>
            <a:endParaRPr lang="en-US" dirty="0"/>
          </a:p>
        </p:txBody>
      </p:sp>
    </p:spTree>
    <p:extLst>
      <p:ext uri="{BB962C8B-B14F-4D97-AF65-F5344CB8AC3E}">
        <p14:creationId xmlns:p14="http://schemas.microsoft.com/office/powerpoint/2010/main" val="3822061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04800"/>
            <a:ext cx="8596668" cy="619760"/>
          </a:xfrm>
        </p:spPr>
        <p:txBody>
          <a:bodyPr>
            <a:normAutofit fontScale="90000"/>
          </a:bodyPr>
          <a:lstStyle/>
          <a:p>
            <a:r>
              <a:rPr lang="en-US" dirty="0" smtClean="0"/>
              <a:t>Examples</a:t>
            </a:r>
            <a:endParaRPr lang="en-US" dirty="0"/>
          </a:p>
        </p:txBody>
      </p:sp>
      <p:sp>
        <p:nvSpPr>
          <p:cNvPr id="3" name="Content Placeholder 2"/>
          <p:cNvSpPr>
            <a:spLocks noGrp="1"/>
          </p:cNvSpPr>
          <p:nvPr>
            <p:ph idx="1"/>
          </p:nvPr>
        </p:nvSpPr>
        <p:spPr>
          <a:xfrm>
            <a:off x="314960" y="1076960"/>
            <a:ext cx="11165840" cy="5516879"/>
          </a:xfrm>
        </p:spPr>
        <p:txBody>
          <a:bodyPr>
            <a:normAutofit fontScale="92500" lnSpcReduction="10000"/>
          </a:bodyPr>
          <a:lstStyle/>
          <a:p>
            <a:r>
              <a:rPr lang="en-US" b="1" dirty="0"/>
              <a:t>Examples</a:t>
            </a:r>
          </a:p>
          <a:p>
            <a:r>
              <a:rPr lang="en-US" b="1" dirty="0"/>
              <a:t>Who</a:t>
            </a:r>
            <a:endParaRPr lang="en-US" dirty="0"/>
          </a:p>
          <a:p>
            <a:pPr lvl="1"/>
            <a:r>
              <a:rPr lang="en-US" i="1" dirty="0"/>
              <a:t>Who is the author of this book?</a:t>
            </a:r>
            <a:endParaRPr lang="en-US" dirty="0"/>
          </a:p>
          <a:p>
            <a:r>
              <a:rPr lang="en-US" b="1" dirty="0"/>
              <a:t>Whom</a:t>
            </a:r>
            <a:endParaRPr lang="en-US" dirty="0"/>
          </a:p>
          <a:p>
            <a:pPr lvl="1"/>
            <a:r>
              <a:rPr lang="en-US" i="1" dirty="0"/>
              <a:t>Whom should I contact for more information?</a:t>
            </a:r>
            <a:endParaRPr lang="en-US" dirty="0"/>
          </a:p>
          <a:p>
            <a:r>
              <a:rPr lang="en-US" b="1" dirty="0"/>
              <a:t>Whose</a:t>
            </a:r>
            <a:endParaRPr lang="en-US" dirty="0"/>
          </a:p>
          <a:p>
            <a:pPr lvl="1"/>
            <a:r>
              <a:rPr lang="en-US" i="1" dirty="0"/>
              <a:t>Whose jacket is this hanging by the door?</a:t>
            </a:r>
            <a:endParaRPr lang="en-US" dirty="0"/>
          </a:p>
          <a:p>
            <a:r>
              <a:rPr lang="en-US" b="1" dirty="0"/>
              <a:t>What</a:t>
            </a:r>
            <a:endParaRPr lang="en-US" dirty="0"/>
          </a:p>
          <a:p>
            <a:pPr lvl="1"/>
            <a:r>
              <a:rPr lang="en-US" i="1" dirty="0"/>
              <a:t>What is your favorite color?</a:t>
            </a:r>
            <a:endParaRPr lang="en-US" dirty="0"/>
          </a:p>
          <a:p>
            <a:r>
              <a:rPr lang="en-US" b="1" dirty="0"/>
              <a:t>Which</a:t>
            </a:r>
            <a:endParaRPr lang="en-US" dirty="0"/>
          </a:p>
          <a:p>
            <a:pPr lvl="1"/>
            <a:r>
              <a:rPr lang="en-US" i="1" dirty="0"/>
              <a:t>Which dress do you prefer for the </a:t>
            </a:r>
            <a:r>
              <a:rPr lang="en-US" i="1" dirty="0" smtClean="0"/>
              <a:t>wedding?</a:t>
            </a:r>
            <a:endParaRPr lang="en-US" dirty="0" smtClean="0"/>
          </a:p>
          <a:p>
            <a:pPr marL="457200" lvl="1" indent="0">
              <a:buNone/>
            </a:pPr>
            <a:r>
              <a:rPr lang="en-US" b="1" u="sng" dirty="0" smtClean="0">
                <a:solidFill>
                  <a:srgbClr val="FF0000"/>
                </a:solidFill>
              </a:rPr>
              <a:t>N.B:;Usage </a:t>
            </a:r>
            <a:r>
              <a:rPr lang="en-US" b="1" u="sng" dirty="0">
                <a:solidFill>
                  <a:srgbClr val="FF0000"/>
                </a:solidFill>
              </a:rPr>
              <a:t>Notes</a:t>
            </a:r>
          </a:p>
          <a:p>
            <a:r>
              <a:rPr lang="en-US" b="1" dirty="0"/>
              <a:t>Who</a:t>
            </a:r>
            <a:r>
              <a:rPr lang="en-US" dirty="0"/>
              <a:t> is generally used for the subject of a verb, while </a:t>
            </a:r>
            <a:r>
              <a:rPr lang="en-US" b="1" dirty="0"/>
              <a:t>whom</a:t>
            </a:r>
            <a:r>
              <a:rPr lang="en-US" dirty="0"/>
              <a:t> is used for the object of a verb or preposition.</a:t>
            </a:r>
          </a:p>
          <a:p>
            <a:r>
              <a:rPr lang="en-US" b="1" dirty="0"/>
              <a:t>Whose</a:t>
            </a:r>
            <a:r>
              <a:rPr lang="en-US" dirty="0"/>
              <a:t> is used to ask about ownership.</a:t>
            </a:r>
          </a:p>
          <a:p>
            <a:r>
              <a:rPr lang="en-US" b="1" dirty="0"/>
              <a:t>What</a:t>
            </a:r>
            <a:r>
              <a:rPr lang="en-US" dirty="0"/>
              <a:t> is often used in open-ended questions, while </a:t>
            </a:r>
            <a:r>
              <a:rPr lang="en-US" b="1" dirty="0"/>
              <a:t>which</a:t>
            </a:r>
            <a:r>
              <a:rPr lang="en-US" dirty="0"/>
              <a:t> is usually used when there is a limited set of options.</a:t>
            </a:r>
          </a:p>
        </p:txBody>
      </p:sp>
    </p:spTree>
    <p:extLst>
      <p:ext uri="{BB962C8B-B14F-4D97-AF65-F5344CB8AC3E}">
        <p14:creationId xmlns:p14="http://schemas.microsoft.com/office/powerpoint/2010/main" val="1413163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33680"/>
            <a:ext cx="8596668" cy="609600"/>
          </a:xfrm>
        </p:spPr>
        <p:txBody>
          <a:bodyPr>
            <a:normAutofit fontScale="90000"/>
          </a:bodyPr>
          <a:lstStyle/>
          <a:p>
            <a:r>
              <a:rPr lang="en-US" dirty="0"/>
              <a:t>Exercises: Interrogative Pronouns</a:t>
            </a:r>
          </a:p>
        </p:txBody>
      </p:sp>
      <p:sp>
        <p:nvSpPr>
          <p:cNvPr id="3" name="Content Placeholder 2"/>
          <p:cNvSpPr>
            <a:spLocks noGrp="1"/>
          </p:cNvSpPr>
          <p:nvPr>
            <p:ph idx="1"/>
          </p:nvPr>
        </p:nvSpPr>
        <p:spPr>
          <a:xfrm>
            <a:off x="423334" y="982029"/>
            <a:ext cx="11016826" cy="5652451"/>
          </a:xfrm>
        </p:spPr>
        <p:txBody>
          <a:bodyPr>
            <a:normAutofit/>
          </a:bodyPr>
          <a:lstStyle/>
          <a:p>
            <a:pPr marL="0" indent="0">
              <a:buNone/>
            </a:pPr>
            <a:r>
              <a:rPr lang="en-US" dirty="0" smtClean="0"/>
              <a:t>Fill </a:t>
            </a:r>
            <a:r>
              <a:rPr lang="en-US" dirty="0"/>
              <a:t>in the blanks with the correct interrogative pronouns: </a:t>
            </a:r>
            <a:r>
              <a:rPr lang="en-US" b="1" dirty="0"/>
              <a:t>who</a:t>
            </a:r>
            <a:r>
              <a:rPr lang="en-US" dirty="0"/>
              <a:t>, </a:t>
            </a:r>
            <a:r>
              <a:rPr lang="en-US" b="1" dirty="0"/>
              <a:t>whom</a:t>
            </a:r>
            <a:r>
              <a:rPr lang="en-US" dirty="0"/>
              <a:t>, </a:t>
            </a:r>
            <a:r>
              <a:rPr lang="en-US" b="1" dirty="0"/>
              <a:t>whose</a:t>
            </a:r>
            <a:r>
              <a:rPr lang="en-US" dirty="0"/>
              <a:t>, </a:t>
            </a:r>
            <a:r>
              <a:rPr lang="en-US" b="1" dirty="0"/>
              <a:t>what</a:t>
            </a:r>
            <a:r>
              <a:rPr lang="en-US" dirty="0"/>
              <a:t>, or </a:t>
            </a:r>
            <a:r>
              <a:rPr lang="en-US" b="1" dirty="0"/>
              <a:t>which</a:t>
            </a:r>
            <a:r>
              <a:rPr lang="en-US" dirty="0"/>
              <a:t>.</a:t>
            </a:r>
          </a:p>
          <a:p>
            <a:r>
              <a:rPr lang="en-US" dirty="0"/>
              <a:t>______ is your favorite musician?</a:t>
            </a:r>
          </a:p>
          <a:p>
            <a:r>
              <a:rPr lang="en-US" dirty="0"/>
              <a:t>______ did you give the report to?</a:t>
            </a:r>
          </a:p>
          <a:p>
            <a:r>
              <a:rPr lang="en-US" dirty="0"/>
              <a:t>______ car is parked outside?</a:t>
            </a:r>
          </a:p>
          <a:p>
            <a:r>
              <a:rPr lang="en-US" dirty="0"/>
              <a:t>______ is your favorite hobby?</a:t>
            </a:r>
          </a:p>
          <a:p>
            <a:r>
              <a:rPr lang="en-US" dirty="0"/>
              <a:t>______ of these books do you recommend?</a:t>
            </a:r>
          </a:p>
          <a:p>
            <a:r>
              <a:rPr lang="en-US" dirty="0"/>
              <a:t>______ is coming to dinner tonight?</a:t>
            </a:r>
          </a:p>
          <a:p>
            <a:r>
              <a:rPr lang="en-US" dirty="0"/>
              <a:t>______ did you speak to at the meeting?</a:t>
            </a:r>
          </a:p>
          <a:p>
            <a:r>
              <a:rPr lang="en-US" dirty="0"/>
              <a:t>______ house is that on the corner?</a:t>
            </a:r>
          </a:p>
          <a:p>
            <a:r>
              <a:rPr lang="en-US" dirty="0"/>
              <a:t>______ are you planning to travel this summer?</a:t>
            </a:r>
          </a:p>
          <a:p>
            <a:r>
              <a:rPr lang="en-US" dirty="0"/>
              <a:t>______ dress should I wear to the party?</a:t>
            </a:r>
          </a:p>
        </p:txBody>
      </p:sp>
    </p:spTree>
    <p:extLst>
      <p:ext uri="{BB962C8B-B14F-4D97-AF65-F5344CB8AC3E}">
        <p14:creationId xmlns:p14="http://schemas.microsoft.com/office/powerpoint/2010/main" val="27572024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223520"/>
            <a:ext cx="8596668" cy="802640"/>
          </a:xfrm>
        </p:spPr>
        <p:txBody>
          <a:bodyPr>
            <a:normAutofit fontScale="90000"/>
          </a:bodyPr>
          <a:lstStyle/>
          <a:p>
            <a:r>
              <a:rPr lang="en-US" dirty="0" smtClean="0"/>
              <a:t>7. Re</a:t>
            </a:r>
            <a:r>
              <a:rPr lang="en-US" b="1" dirty="0" smtClean="0"/>
              <a:t>lative </a:t>
            </a:r>
            <a:r>
              <a:rPr lang="en-US" b="1" dirty="0"/>
              <a:t>Pronouns</a:t>
            </a:r>
            <a:br>
              <a:rPr lang="en-US" b="1" dirty="0"/>
            </a:br>
            <a:endParaRPr lang="en-US" dirty="0"/>
          </a:p>
        </p:txBody>
      </p:sp>
      <p:sp>
        <p:nvSpPr>
          <p:cNvPr id="3" name="Content Placeholder 2"/>
          <p:cNvSpPr>
            <a:spLocks noGrp="1"/>
          </p:cNvSpPr>
          <p:nvPr>
            <p:ph idx="1"/>
          </p:nvPr>
        </p:nvSpPr>
        <p:spPr>
          <a:xfrm>
            <a:off x="345440" y="1026160"/>
            <a:ext cx="11551920" cy="5537199"/>
          </a:xfrm>
        </p:spPr>
        <p:txBody>
          <a:bodyPr>
            <a:normAutofit/>
          </a:bodyPr>
          <a:lstStyle/>
          <a:p>
            <a:r>
              <a:rPr lang="en-US" dirty="0"/>
              <a:t>Relative pronouns are used to link clauses or phrases to nouns or pronouns. They introduce relative clauses, providing more information about a noun. The main relative pronouns are </a:t>
            </a:r>
            <a:r>
              <a:rPr lang="en-US" b="1" dirty="0"/>
              <a:t>who</a:t>
            </a:r>
            <a:r>
              <a:rPr lang="en-US" dirty="0"/>
              <a:t>, </a:t>
            </a:r>
            <a:r>
              <a:rPr lang="en-US" b="1" dirty="0"/>
              <a:t>whom</a:t>
            </a:r>
            <a:r>
              <a:rPr lang="en-US" dirty="0"/>
              <a:t>, </a:t>
            </a:r>
            <a:r>
              <a:rPr lang="en-US" b="1" dirty="0"/>
              <a:t>whose</a:t>
            </a:r>
            <a:r>
              <a:rPr lang="en-US" dirty="0"/>
              <a:t>, </a:t>
            </a:r>
            <a:r>
              <a:rPr lang="en-US" b="1" dirty="0"/>
              <a:t>which</a:t>
            </a:r>
            <a:r>
              <a:rPr lang="en-US" dirty="0"/>
              <a:t>, and </a:t>
            </a:r>
            <a:r>
              <a:rPr lang="en-US" b="1" dirty="0"/>
              <a:t>that</a:t>
            </a:r>
            <a:r>
              <a:rPr lang="en-US" dirty="0" smtClean="0"/>
              <a:t>.</a:t>
            </a:r>
          </a:p>
          <a:p>
            <a:pPr marL="0" indent="0">
              <a:buNone/>
            </a:pPr>
            <a:r>
              <a:rPr lang="en-US" b="1" dirty="0">
                <a:solidFill>
                  <a:srgbClr val="FF0000"/>
                </a:solidFill>
              </a:rPr>
              <a:t>List of Relative Pronouns</a:t>
            </a:r>
          </a:p>
          <a:p>
            <a:r>
              <a:rPr lang="en-US" b="1" dirty="0"/>
              <a:t>Who</a:t>
            </a:r>
            <a:r>
              <a:rPr lang="en-US" dirty="0"/>
              <a:t>: Refers to people and is used as the subject of a relative clause.</a:t>
            </a:r>
          </a:p>
          <a:p>
            <a:pPr lvl="1"/>
            <a:r>
              <a:rPr lang="en-US" i="1" dirty="0"/>
              <a:t>The teacher who teaches math is very helpful.</a:t>
            </a:r>
            <a:endParaRPr lang="en-US" dirty="0"/>
          </a:p>
          <a:p>
            <a:r>
              <a:rPr lang="en-US" b="1" dirty="0"/>
              <a:t>Whom</a:t>
            </a:r>
            <a:r>
              <a:rPr lang="en-US" dirty="0"/>
              <a:t>: Refers to people and is used as the object of a verb or preposition.</a:t>
            </a:r>
          </a:p>
          <a:p>
            <a:pPr lvl="1"/>
            <a:r>
              <a:rPr lang="en-US" i="1" dirty="0"/>
              <a:t>The student whom you met yesterday is my friend.</a:t>
            </a:r>
            <a:endParaRPr lang="en-US" dirty="0"/>
          </a:p>
          <a:p>
            <a:r>
              <a:rPr lang="en-US" b="1" dirty="0"/>
              <a:t>Whose</a:t>
            </a:r>
            <a:r>
              <a:rPr lang="en-US" dirty="0"/>
              <a:t>: Indicates possession.</a:t>
            </a:r>
          </a:p>
          <a:p>
            <a:pPr lvl="1"/>
            <a:r>
              <a:rPr lang="en-US" i="1" dirty="0"/>
              <a:t>The author whose book won the award is giving a talk.</a:t>
            </a:r>
            <a:endParaRPr lang="en-US" dirty="0"/>
          </a:p>
          <a:p>
            <a:r>
              <a:rPr lang="en-US" b="1" dirty="0"/>
              <a:t>Which</a:t>
            </a:r>
            <a:r>
              <a:rPr lang="en-US" dirty="0"/>
              <a:t>: Refers to animals and things, used in non-defining relative clauses.</a:t>
            </a:r>
          </a:p>
          <a:p>
            <a:pPr lvl="1"/>
            <a:r>
              <a:rPr lang="en-US" i="1" dirty="0"/>
              <a:t>The car, which is red, belongs to my brother.</a:t>
            </a:r>
            <a:endParaRPr lang="en-US" dirty="0"/>
          </a:p>
          <a:p>
            <a:r>
              <a:rPr lang="en-US" b="1" dirty="0"/>
              <a:t>That</a:t>
            </a:r>
            <a:r>
              <a:rPr lang="en-US" dirty="0"/>
              <a:t>: Refers to people, animals, and things, used in defining relative clauses.</a:t>
            </a:r>
          </a:p>
          <a:p>
            <a:pPr lvl="1"/>
            <a:r>
              <a:rPr lang="en-US" i="1" dirty="0"/>
              <a:t>The book that I borrowed is fascinating.</a:t>
            </a:r>
            <a:endParaRPr lang="en-US" dirty="0"/>
          </a:p>
          <a:p>
            <a:endParaRPr lang="en-US" dirty="0"/>
          </a:p>
        </p:txBody>
      </p:sp>
    </p:spTree>
    <p:extLst>
      <p:ext uri="{BB962C8B-B14F-4D97-AF65-F5344CB8AC3E}">
        <p14:creationId xmlns:p14="http://schemas.microsoft.com/office/powerpoint/2010/main" val="8765570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4" name="Rectangle 1"/>
          <p:cNvSpPr>
            <a:spLocks noGrp="1" noChangeArrowheads="1"/>
          </p:cNvSpPr>
          <p:nvPr>
            <p:ph idx="1"/>
          </p:nvPr>
        </p:nvSpPr>
        <p:spPr bwMode="auto">
          <a:xfrm>
            <a:off x="677334" y="1546430"/>
            <a:ext cx="10620586"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Who</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1" u="none" strike="noStrike" cap="none" normalizeH="0" baseline="0" dirty="0" smtClean="0">
                <a:ln>
                  <a:noFill/>
                </a:ln>
                <a:solidFill>
                  <a:schemeClr val="tx1"/>
                </a:solidFill>
                <a:effectLst/>
                <a:latin typeface="Arial" panose="020B0604020202020204" pitchFamily="34" charset="0"/>
              </a:rPr>
              <a:t>The artist who painted this mural is very talented.</a:t>
            </a:r>
            <a:r>
              <a:rPr kumimoji="0" lang="en-US" altLang="en-US" sz="2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Whom</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1" u="none" strike="noStrike" cap="none" normalizeH="0" baseline="0" dirty="0" smtClean="0">
                <a:ln>
                  <a:noFill/>
                </a:ln>
                <a:solidFill>
                  <a:schemeClr val="tx1"/>
                </a:solidFill>
                <a:effectLst/>
                <a:latin typeface="Arial" panose="020B0604020202020204" pitchFamily="34" charset="0"/>
              </a:rPr>
              <a:t>The man whom I saw at the store is my neighbor.</a:t>
            </a:r>
            <a:r>
              <a:rPr kumimoji="0" lang="en-US" altLang="en-US" sz="2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Whose</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1" u="none" strike="noStrike" cap="none" normalizeH="0" baseline="0" dirty="0" smtClean="0">
                <a:ln>
                  <a:noFill/>
                </a:ln>
                <a:solidFill>
                  <a:schemeClr val="tx1"/>
                </a:solidFill>
                <a:effectLst/>
                <a:latin typeface="Arial" panose="020B0604020202020204" pitchFamily="34" charset="0"/>
              </a:rPr>
              <a:t>I spoke to the woman whose dog was lost.</a:t>
            </a:r>
            <a:r>
              <a:rPr kumimoji="0" lang="en-US" altLang="en-US" sz="2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Which</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1" u="none" strike="noStrike" cap="none" normalizeH="0" baseline="0" dirty="0" smtClean="0">
                <a:ln>
                  <a:noFill/>
                </a:ln>
                <a:solidFill>
                  <a:schemeClr val="tx1"/>
                </a:solidFill>
                <a:effectLst/>
                <a:latin typeface="Arial" panose="020B0604020202020204" pitchFamily="34" charset="0"/>
              </a:rPr>
              <a:t>The movie, which was released last year, received critical acclaim.</a:t>
            </a:r>
            <a:r>
              <a:rPr kumimoji="0" lang="en-US" altLang="en-US" sz="2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That</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1" u="none" strike="noStrike" cap="none" normalizeH="0" baseline="0" dirty="0" smtClean="0">
                <a:ln>
                  <a:noFill/>
                </a:ln>
                <a:solidFill>
                  <a:schemeClr val="tx1"/>
                </a:solidFill>
                <a:effectLst/>
                <a:latin typeface="Arial" panose="020B0604020202020204" pitchFamily="34" charset="0"/>
              </a:rPr>
              <a:t>The sandwich that I ordered is delicious.</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263474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81280"/>
            <a:ext cx="8596668" cy="680720"/>
          </a:xfrm>
        </p:spPr>
        <p:txBody>
          <a:bodyPr/>
          <a:lstStyle/>
          <a:p>
            <a:r>
              <a:rPr lang="en-US" b="1" dirty="0"/>
              <a:t>Exercises: Relative Pronouns</a:t>
            </a:r>
            <a:endParaRPr lang="en-US" b="1" dirty="0"/>
          </a:p>
        </p:txBody>
      </p:sp>
      <p:sp>
        <p:nvSpPr>
          <p:cNvPr id="3" name="Content Placeholder 2"/>
          <p:cNvSpPr>
            <a:spLocks noGrp="1"/>
          </p:cNvSpPr>
          <p:nvPr>
            <p:ph idx="1"/>
          </p:nvPr>
        </p:nvSpPr>
        <p:spPr>
          <a:xfrm>
            <a:off x="243840" y="762000"/>
            <a:ext cx="11744960" cy="5933439"/>
          </a:xfrm>
        </p:spPr>
        <p:txBody>
          <a:bodyPr>
            <a:normAutofit fontScale="62500" lnSpcReduction="20000"/>
          </a:bodyPr>
          <a:lstStyle/>
          <a:p>
            <a:pPr marL="0" indent="0">
              <a:buNone/>
            </a:pPr>
            <a:r>
              <a:rPr lang="en-US" dirty="0" smtClean="0"/>
              <a:t>Fill </a:t>
            </a:r>
            <a:r>
              <a:rPr lang="en-US" dirty="0"/>
              <a:t>in the blanks with the correct relative pronouns: </a:t>
            </a:r>
            <a:r>
              <a:rPr lang="en-US" b="1" dirty="0"/>
              <a:t>who</a:t>
            </a:r>
            <a:r>
              <a:rPr lang="en-US" dirty="0"/>
              <a:t>, </a:t>
            </a:r>
            <a:r>
              <a:rPr lang="en-US" b="1" dirty="0"/>
              <a:t>whom</a:t>
            </a:r>
            <a:r>
              <a:rPr lang="en-US" dirty="0"/>
              <a:t>, </a:t>
            </a:r>
            <a:r>
              <a:rPr lang="en-US" b="1" dirty="0"/>
              <a:t>whose</a:t>
            </a:r>
            <a:r>
              <a:rPr lang="en-US" dirty="0"/>
              <a:t>, </a:t>
            </a:r>
            <a:r>
              <a:rPr lang="en-US" b="1" dirty="0"/>
              <a:t>which</a:t>
            </a:r>
            <a:r>
              <a:rPr lang="en-US" dirty="0"/>
              <a:t>, or </a:t>
            </a:r>
            <a:r>
              <a:rPr lang="en-US" b="1" dirty="0"/>
              <a:t>that</a:t>
            </a:r>
            <a:r>
              <a:rPr lang="en-US" dirty="0"/>
              <a:t>.</a:t>
            </a:r>
          </a:p>
          <a:p>
            <a:r>
              <a:rPr lang="en-US" dirty="0"/>
              <a:t>The scientist ______ discovered the new species is giving a lecture.</a:t>
            </a:r>
          </a:p>
          <a:p>
            <a:r>
              <a:rPr lang="en-US" dirty="0"/>
              <a:t>The book ______ you lent me was fascinating.</a:t>
            </a:r>
          </a:p>
          <a:p>
            <a:r>
              <a:rPr lang="en-US" dirty="0"/>
              <a:t>I met a woman ______ lives in my neighborhood.</a:t>
            </a:r>
          </a:p>
          <a:p>
            <a:r>
              <a:rPr lang="en-US" dirty="0"/>
              <a:t>The car, ______ is parked outside, belongs to my sister.</a:t>
            </a:r>
          </a:p>
          <a:p>
            <a:r>
              <a:rPr lang="en-US" dirty="0"/>
              <a:t>The musician ______ wrote that song is performing tonight.</a:t>
            </a:r>
          </a:p>
          <a:p>
            <a:r>
              <a:rPr lang="en-US" dirty="0"/>
              <a:t>The students ______ you spoke to are all in my class.</a:t>
            </a:r>
          </a:p>
          <a:p>
            <a:r>
              <a:rPr lang="en-US" dirty="0"/>
              <a:t>The dog ______ barked all night kept me awake.</a:t>
            </a:r>
          </a:p>
          <a:p>
            <a:r>
              <a:rPr lang="en-US" dirty="0"/>
              <a:t>The artist ______ painting is displayed in the gallery is famous.</a:t>
            </a:r>
          </a:p>
          <a:p>
            <a:r>
              <a:rPr lang="en-US" dirty="0"/>
              <a:t>I don’t know the person ______ you are talking about.</a:t>
            </a:r>
          </a:p>
          <a:p>
            <a:r>
              <a:rPr lang="en-US" dirty="0"/>
              <a:t>The movie ______ we watched last night was thrilling.</a:t>
            </a:r>
          </a:p>
          <a:p>
            <a:pPr marL="0" indent="0">
              <a:buNone/>
            </a:pPr>
            <a:r>
              <a:rPr lang="en-US" b="1" dirty="0"/>
              <a:t>Answers</a:t>
            </a:r>
          </a:p>
          <a:p>
            <a:pPr>
              <a:buFont typeface="Wingdings" panose="05000000000000000000" pitchFamily="2" charset="2"/>
              <a:buChar char="q"/>
            </a:pPr>
            <a:r>
              <a:rPr lang="en-US" dirty="0">
                <a:solidFill>
                  <a:srgbClr val="FF0000"/>
                </a:solidFill>
              </a:rPr>
              <a:t>who</a:t>
            </a:r>
          </a:p>
          <a:p>
            <a:pPr>
              <a:buFont typeface="Wingdings" panose="05000000000000000000" pitchFamily="2" charset="2"/>
              <a:buChar char="q"/>
            </a:pPr>
            <a:r>
              <a:rPr lang="en-US" dirty="0">
                <a:solidFill>
                  <a:srgbClr val="FF0000"/>
                </a:solidFill>
              </a:rPr>
              <a:t>that</a:t>
            </a:r>
          </a:p>
          <a:p>
            <a:pPr>
              <a:buFont typeface="Wingdings" panose="05000000000000000000" pitchFamily="2" charset="2"/>
              <a:buChar char="q"/>
            </a:pPr>
            <a:r>
              <a:rPr lang="en-US" dirty="0">
                <a:solidFill>
                  <a:srgbClr val="FF0000"/>
                </a:solidFill>
              </a:rPr>
              <a:t>who</a:t>
            </a:r>
          </a:p>
          <a:p>
            <a:pPr>
              <a:buFont typeface="Wingdings" panose="05000000000000000000" pitchFamily="2" charset="2"/>
              <a:buChar char="q"/>
            </a:pPr>
            <a:r>
              <a:rPr lang="en-US" dirty="0">
                <a:solidFill>
                  <a:srgbClr val="FF0000"/>
                </a:solidFill>
              </a:rPr>
              <a:t>which</a:t>
            </a:r>
          </a:p>
          <a:p>
            <a:pPr>
              <a:buFont typeface="Wingdings" panose="05000000000000000000" pitchFamily="2" charset="2"/>
              <a:buChar char="q"/>
            </a:pPr>
            <a:r>
              <a:rPr lang="en-US" dirty="0">
                <a:solidFill>
                  <a:srgbClr val="FF0000"/>
                </a:solidFill>
              </a:rPr>
              <a:t>who</a:t>
            </a:r>
          </a:p>
          <a:p>
            <a:pPr>
              <a:buFont typeface="Wingdings" panose="05000000000000000000" pitchFamily="2" charset="2"/>
              <a:buChar char="q"/>
            </a:pPr>
            <a:r>
              <a:rPr lang="en-US" dirty="0">
                <a:solidFill>
                  <a:srgbClr val="FF0000"/>
                </a:solidFill>
              </a:rPr>
              <a:t>whom</a:t>
            </a:r>
          </a:p>
          <a:p>
            <a:pPr>
              <a:buFont typeface="Wingdings" panose="05000000000000000000" pitchFamily="2" charset="2"/>
              <a:buChar char="q"/>
            </a:pPr>
            <a:r>
              <a:rPr lang="en-US" dirty="0">
                <a:solidFill>
                  <a:srgbClr val="FF0000"/>
                </a:solidFill>
              </a:rPr>
              <a:t>that</a:t>
            </a:r>
          </a:p>
          <a:p>
            <a:pPr>
              <a:buFont typeface="Wingdings" panose="05000000000000000000" pitchFamily="2" charset="2"/>
              <a:buChar char="q"/>
            </a:pPr>
            <a:r>
              <a:rPr lang="en-US" dirty="0">
                <a:solidFill>
                  <a:srgbClr val="FF0000"/>
                </a:solidFill>
              </a:rPr>
              <a:t>whose</a:t>
            </a:r>
          </a:p>
          <a:p>
            <a:pPr>
              <a:buFont typeface="Wingdings" panose="05000000000000000000" pitchFamily="2" charset="2"/>
              <a:buChar char="q"/>
            </a:pPr>
            <a:r>
              <a:rPr lang="en-US" dirty="0">
                <a:solidFill>
                  <a:srgbClr val="FF0000"/>
                </a:solidFill>
              </a:rPr>
              <a:t>whom</a:t>
            </a:r>
          </a:p>
          <a:p>
            <a:pPr>
              <a:buFont typeface="Wingdings" panose="05000000000000000000" pitchFamily="2" charset="2"/>
              <a:buChar char="q"/>
            </a:pPr>
            <a:r>
              <a:rPr lang="en-US" dirty="0">
                <a:solidFill>
                  <a:srgbClr val="FF0000"/>
                </a:solidFill>
              </a:rPr>
              <a:t>that</a:t>
            </a:r>
          </a:p>
        </p:txBody>
      </p:sp>
    </p:spTree>
    <p:extLst>
      <p:ext uri="{BB962C8B-B14F-4D97-AF65-F5344CB8AC3E}">
        <p14:creationId xmlns:p14="http://schemas.microsoft.com/office/powerpoint/2010/main" val="17955319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1120"/>
            <a:ext cx="8596668" cy="782320"/>
          </a:xfrm>
        </p:spPr>
        <p:txBody>
          <a:bodyPr>
            <a:normAutofit fontScale="90000"/>
          </a:bodyPr>
          <a:lstStyle/>
          <a:p>
            <a:r>
              <a:rPr lang="en-US" dirty="0" smtClean="0"/>
              <a:t>8.</a:t>
            </a:r>
            <a:r>
              <a:rPr lang="en-US" b="1" dirty="0" smtClean="0"/>
              <a:t> </a:t>
            </a:r>
            <a:r>
              <a:rPr lang="en-US" b="1" dirty="0"/>
              <a:t>Indefinite Pronouns</a:t>
            </a:r>
            <a:br>
              <a:rPr lang="en-US" b="1" dirty="0"/>
            </a:br>
            <a:endParaRPr lang="en-US" dirty="0"/>
          </a:p>
        </p:txBody>
      </p:sp>
      <p:sp>
        <p:nvSpPr>
          <p:cNvPr id="3" name="Content Placeholder 2"/>
          <p:cNvSpPr>
            <a:spLocks noGrp="1"/>
          </p:cNvSpPr>
          <p:nvPr>
            <p:ph idx="1"/>
          </p:nvPr>
        </p:nvSpPr>
        <p:spPr>
          <a:xfrm>
            <a:off x="274320" y="853440"/>
            <a:ext cx="11724640" cy="5892799"/>
          </a:xfrm>
          <a:solidFill>
            <a:schemeClr val="bg1"/>
          </a:solidFill>
        </p:spPr>
        <p:txBody>
          <a:bodyPr>
            <a:normAutofit fontScale="85000" lnSpcReduction="20000"/>
          </a:bodyPr>
          <a:lstStyle/>
          <a:p>
            <a:r>
              <a:rPr lang="en-US" dirty="0"/>
              <a:t>Indefinite pronouns refer to non-specific people or things. They do not indicate an exact amount or identity, making them useful for general statements. Common indefinite pronouns include </a:t>
            </a:r>
            <a:r>
              <a:rPr lang="en-US" b="1" dirty="0"/>
              <a:t>anyone</a:t>
            </a:r>
            <a:r>
              <a:rPr lang="en-US" dirty="0"/>
              <a:t>, </a:t>
            </a:r>
            <a:r>
              <a:rPr lang="en-US" b="1" dirty="0"/>
              <a:t>everyone</a:t>
            </a:r>
            <a:r>
              <a:rPr lang="en-US" dirty="0"/>
              <a:t>, </a:t>
            </a:r>
            <a:r>
              <a:rPr lang="en-US" b="1" dirty="0"/>
              <a:t>someone</a:t>
            </a:r>
            <a:r>
              <a:rPr lang="en-US" dirty="0"/>
              <a:t>, </a:t>
            </a:r>
            <a:r>
              <a:rPr lang="en-US" b="1" dirty="0"/>
              <a:t>no one</a:t>
            </a:r>
            <a:r>
              <a:rPr lang="en-US" dirty="0"/>
              <a:t>, </a:t>
            </a:r>
            <a:r>
              <a:rPr lang="en-US" b="1" dirty="0"/>
              <a:t>anything</a:t>
            </a:r>
            <a:r>
              <a:rPr lang="en-US" dirty="0"/>
              <a:t>, </a:t>
            </a:r>
            <a:r>
              <a:rPr lang="en-US" b="1" dirty="0"/>
              <a:t>everything</a:t>
            </a:r>
            <a:r>
              <a:rPr lang="en-US" dirty="0"/>
              <a:t>, </a:t>
            </a:r>
            <a:r>
              <a:rPr lang="en-US" b="1" dirty="0"/>
              <a:t>nothing</a:t>
            </a:r>
            <a:r>
              <a:rPr lang="en-US" dirty="0"/>
              <a:t>, and </a:t>
            </a:r>
            <a:r>
              <a:rPr lang="en-US" b="1" dirty="0"/>
              <a:t>many</a:t>
            </a:r>
            <a:r>
              <a:rPr lang="en-US" dirty="0" smtClean="0"/>
              <a:t>.</a:t>
            </a:r>
          </a:p>
          <a:p>
            <a:r>
              <a:rPr lang="en-US" b="1" dirty="0"/>
              <a:t>Types of Indefinite Pronouns</a:t>
            </a:r>
          </a:p>
          <a:p>
            <a:r>
              <a:rPr lang="en-US" b="1" dirty="0"/>
              <a:t>People</a:t>
            </a:r>
            <a:endParaRPr lang="en-US" dirty="0"/>
          </a:p>
          <a:p>
            <a:pPr lvl="1"/>
            <a:r>
              <a:rPr lang="en-US" b="1" dirty="0"/>
              <a:t>Anyone</a:t>
            </a:r>
            <a:r>
              <a:rPr lang="en-US" dirty="0"/>
              <a:t>: Refers to any person. </a:t>
            </a:r>
          </a:p>
          <a:p>
            <a:pPr lvl="2"/>
            <a:r>
              <a:rPr lang="en-US" i="1" dirty="0"/>
              <a:t>Anyone can join the club.</a:t>
            </a:r>
            <a:endParaRPr lang="en-US" dirty="0"/>
          </a:p>
          <a:p>
            <a:pPr lvl="1"/>
            <a:r>
              <a:rPr lang="en-US" b="1" dirty="0"/>
              <a:t>Everyone</a:t>
            </a:r>
            <a:r>
              <a:rPr lang="en-US" dirty="0"/>
              <a:t>: Refers to all people. </a:t>
            </a:r>
          </a:p>
          <a:p>
            <a:pPr lvl="2"/>
            <a:r>
              <a:rPr lang="en-US" i="1" dirty="0"/>
              <a:t>Everyone enjoyed the concert.</a:t>
            </a:r>
            <a:endParaRPr lang="en-US" dirty="0"/>
          </a:p>
          <a:p>
            <a:pPr lvl="1"/>
            <a:r>
              <a:rPr lang="en-US" b="1" dirty="0"/>
              <a:t>Someone</a:t>
            </a:r>
            <a:r>
              <a:rPr lang="en-US" dirty="0"/>
              <a:t>: Refers to an unspecified person. </a:t>
            </a:r>
          </a:p>
          <a:p>
            <a:pPr lvl="2"/>
            <a:r>
              <a:rPr lang="en-US" i="1" dirty="0"/>
              <a:t>Someone left their umbrella here.</a:t>
            </a:r>
            <a:endParaRPr lang="en-US" dirty="0"/>
          </a:p>
          <a:p>
            <a:pPr lvl="1"/>
            <a:r>
              <a:rPr lang="en-US" b="1" dirty="0"/>
              <a:t>No one</a:t>
            </a:r>
            <a:r>
              <a:rPr lang="en-US" dirty="0"/>
              <a:t>: Refers to not any person. </a:t>
            </a:r>
          </a:p>
          <a:p>
            <a:pPr lvl="2"/>
            <a:r>
              <a:rPr lang="en-US" i="1" dirty="0"/>
              <a:t>No one knows the answer.</a:t>
            </a:r>
            <a:endParaRPr lang="en-US" dirty="0"/>
          </a:p>
          <a:p>
            <a:r>
              <a:rPr lang="en-US" b="1" dirty="0"/>
              <a:t>Things</a:t>
            </a:r>
            <a:endParaRPr lang="en-US" dirty="0"/>
          </a:p>
          <a:p>
            <a:pPr lvl="1"/>
            <a:r>
              <a:rPr lang="en-US" b="1" dirty="0"/>
              <a:t>Anything</a:t>
            </a:r>
            <a:r>
              <a:rPr lang="en-US" dirty="0"/>
              <a:t>: Refers to any object or matter. </a:t>
            </a:r>
          </a:p>
          <a:p>
            <a:pPr lvl="2"/>
            <a:r>
              <a:rPr lang="en-US" i="1" dirty="0"/>
              <a:t>Is there anything I can help you with?</a:t>
            </a:r>
            <a:endParaRPr lang="en-US" dirty="0"/>
          </a:p>
          <a:p>
            <a:pPr lvl="1"/>
            <a:r>
              <a:rPr lang="en-US" b="1" dirty="0"/>
              <a:t>Everything</a:t>
            </a:r>
            <a:r>
              <a:rPr lang="en-US" dirty="0"/>
              <a:t>: Refers to all things. </a:t>
            </a:r>
          </a:p>
          <a:p>
            <a:pPr lvl="2"/>
            <a:r>
              <a:rPr lang="en-US" i="1" dirty="0"/>
              <a:t>Everything was perfect at the event.</a:t>
            </a:r>
            <a:endParaRPr lang="en-US" dirty="0"/>
          </a:p>
          <a:p>
            <a:pPr lvl="1"/>
            <a:r>
              <a:rPr lang="en-US" b="1" dirty="0"/>
              <a:t>Nothing</a:t>
            </a:r>
            <a:r>
              <a:rPr lang="en-US" dirty="0"/>
              <a:t>: Refers to no object or matter. </a:t>
            </a:r>
          </a:p>
          <a:p>
            <a:pPr lvl="2"/>
            <a:r>
              <a:rPr lang="en-US" i="1" dirty="0"/>
              <a:t>Nothing can stop us now.</a:t>
            </a:r>
            <a:endParaRPr lang="en-US" dirty="0"/>
          </a:p>
          <a:p>
            <a:endParaRPr lang="en-US" dirty="0"/>
          </a:p>
        </p:txBody>
      </p:sp>
    </p:spTree>
    <p:extLst>
      <p:ext uri="{BB962C8B-B14F-4D97-AF65-F5344CB8AC3E}">
        <p14:creationId xmlns:p14="http://schemas.microsoft.com/office/powerpoint/2010/main" val="16880589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614" y="-467360"/>
            <a:ext cx="8596668" cy="934720"/>
          </a:xfrm>
        </p:spPr>
        <p:txBody>
          <a:bodyPr>
            <a:normAutofit/>
          </a:bodyPr>
          <a:lstStyle/>
          <a:p>
            <a:r>
              <a:rPr lang="en-US" b="1" dirty="0" smtClean="0"/>
              <a:t>3.Quantities</a:t>
            </a:r>
            <a:endParaRPr lang="en-US" dirty="0"/>
          </a:p>
        </p:txBody>
      </p:sp>
      <p:sp>
        <p:nvSpPr>
          <p:cNvPr id="3" name="Content Placeholder 2"/>
          <p:cNvSpPr>
            <a:spLocks noGrp="1"/>
          </p:cNvSpPr>
          <p:nvPr>
            <p:ph idx="1"/>
          </p:nvPr>
        </p:nvSpPr>
        <p:spPr>
          <a:xfrm>
            <a:off x="152400" y="609600"/>
            <a:ext cx="11765280" cy="6075679"/>
          </a:xfrm>
        </p:spPr>
        <p:txBody>
          <a:bodyPr>
            <a:normAutofit/>
          </a:bodyPr>
          <a:lstStyle/>
          <a:p>
            <a:pPr lvl="1"/>
            <a:r>
              <a:rPr lang="en-US" b="1" dirty="0" smtClean="0"/>
              <a:t>Many</a:t>
            </a:r>
            <a:r>
              <a:rPr lang="en-US" dirty="0"/>
              <a:t>: Refers to a large number. </a:t>
            </a:r>
          </a:p>
          <a:p>
            <a:pPr lvl="2"/>
            <a:r>
              <a:rPr lang="en-US" i="1" dirty="0"/>
              <a:t>Many students passed the exam.</a:t>
            </a:r>
            <a:endParaRPr lang="en-US" dirty="0"/>
          </a:p>
          <a:p>
            <a:pPr lvl="1"/>
            <a:r>
              <a:rPr lang="en-US" b="1" dirty="0"/>
              <a:t>Few</a:t>
            </a:r>
            <a:r>
              <a:rPr lang="en-US" dirty="0"/>
              <a:t>: Refers to a small number. </a:t>
            </a:r>
          </a:p>
          <a:p>
            <a:pPr lvl="2"/>
            <a:r>
              <a:rPr lang="en-US" i="1" dirty="0"/>
              <a:t>Few people attended the meeting.</a:t>
            </a:r>
            <a:endParaRPr lang="en-US" dirty="0"/>
          </a:p>
          <a:p>
            <a:pPr lvl="1"/>
            <a:r>
              <a:rPr lang="en-US" b="1" dirty="0"/>
              <a:t>All</a:t>
            </a:r>
            <a:r>
              <a:rPr lang="en-US" dirty="0"/>
              <a:t>: Refers to the totality of a group. </a:t>
            </a:r>
          </a:p>
          <a:p>
            <a:pPr lvl="2"/>
            <a:r>
              <a:rPr lang="en-US" i="1" dirty="0"/>
              <a:t>All are welcome to participate</a:t>
            </a:r>
            <a:r>
              <a:rPr lang="en-US" i="1" dirty="0" smtClean="0"/>
              <a:t>.</a:t>
            </a:r>
            <a:endParaRPr lang="en-US" dirty="0"/>
          </a:p>
        </p:txBody>
      </p:sp>
    </p:spTree>
    <p:extLst>
      <p:ext uri="{BB962C8B-B14F-4D97-AF65-F5344CB8AC3E}">
        <p14:creationId xmlns:p14="http://schemas.microsoft.com/office/powerpoint/2010/main" val="12503336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48640"/>
          </a:xfrm>
        </p:spPr>
        <p:txBody>
          <a:bodyPr>
            <a:normAutofit fontScale="90000"/>
          </a:bodyPr>
          <a:lstStyle/>
          <a:p>
            <a:r>
              <a:rPr lang="en-US" b="1" dirty="0"/>
              <a:t>Examples</a:t>
            </a:r>
            <a:endParaRPr lang="en-US" b="1" dirty="0"/>
          </a:p>
        </p:txBody>
      </p:sp>
      <p:sp>
        <p:nvSpPr>
          <p:cNvPr id="3" name="Content Placeholder 2"/>
          <p:cNvSpPr>
            <a:spLocks noGrp="1"/>
          </p:cNvSpPr>
          <p:nvPr>
            <p:ph idx="1"/>
          </p:nvPr>
        </p:nvSpPr>
        <p:spPr>
          <a:xfrm>
            <a:off x="345440" y="548640"/>
            <a:ext cx="11043920" cy="6197600"/>
          </a:xfrm>
        </p:spPr>
        <p:txBody>
          <a:bodyPr>
            <a:normAutofit fontScale="85000" lnSpcReduction="20000"/>
          </a:bodyPr>
          <a:lstStyle/>
          <a:p>
            <a:r>
              <a:rPr lang="en-US" b="1" dirty="0" smtClean="0"/>
              <a:t>Anyone</a:t>
            </a:r>
            <a:endParaRPr lang="en-US" dirty="0"/>
          </a:p>
          <a:p>
            <a:pPr lvl="1"/>
            <a:r>
              <a:rPr lang="en-US" i="1" dirty="0"/>
              <a:t>Anyone can participate in the competition.</a:t>
            </a:r>
            <a:endParaRPr lang="en-US" dirty="0"/>
          </a:p>
          <a:p>
            <a:r>
              <a:rPr lang="en-US" b="1" dirty="0"/>
              <a:t>Everyone</a:t>
            </a:r>
            <a:endParaRPr lang="en-US" dirty="0"/>
          </a:p>
          <a:p>
            <a:pPr lvl="1"/>
            <a:r>
              <a:rPr lang="en-US" i="1" dirty="0"/>
              <a:t>Everyone should submit their reports by Friday.</a:t>
            </a:r>
            <a:endParaRPr lang="en-US" dirty="0"/>
          </a:p>
          <a:p>
            <a:r>
              <a:rPr lang="en-US" b="1" dirty="0"/>
              <a:t>Someone</a:t>
            </a:r>
            <a:endParaRPr lang="en-US" dirty="0"/>
          </a:p>
          <a:p>
            <a:pPr lvl="1"/>
            <a:r>
              <a:rPr lang="en-US" i="1" dirty="0"/>
              <a:t>Someone left their bag in the classroom.</a:t>
            </a:r>
            <a:endParaRPr lang="en-US" dirty="0"/>
          </a:p>
          <a:p>
            <a:r>
              <a:rPr lang="en-US" b="1" dirty="0"/>
              <a:t>No one</a:t>
            </a:r>
            <a:endParaRPr lang="en-US" dirty="0"/>
          </a:p>
          <a:p>
            <a:pPr lvl="1"/>
            <a:r>
              <a:rPr lang="en-US" i="1" dirty="0"/>
              <a:t>No one is allowed to enter without a pass.</a:t>
            </a:r>
            <a:endParaRPr lang="en-US" dirty="0"/>
          </a:p>
          <a:p>
            <a:r>
              <a:rPr lang="en-US" b="1" dirty="0"/>
              <a:t>Anything</a:t>
            </a:r>
            <a:endParaRPr lang="en-US" dirty="0"/>
          </a:p>
          <a:p>
            <a:pPr lvl="1"/>
            <a:r>
              <a:rPr lang="en-US" i="1" dirty="0"/>
              <a:t>Is there anything you want to discuss?</a:t>
            </a:r>
            <a:endParaRPr lang="en-US" dirty="0"/>
          </a:p>
          <a:p>
            <a:r>
              <a:rPr lang="en-US" b="1" dirty="0"/>
              <a:t>Everything</a:t>
            </a:r>
            <a:endParaRPr lang="en-US" dirty="0"/>
          </a:p>
          <a:p>
            <a:pPr lvl="1"/>
            <a:r>
              <a:rPr lang="en-US" i="1" dirty="0"/>
              <a:t>Everything went smoothly during the presentation.</a:t>
            </a:r>
            <a:endParaRPr lang="en-US" dirty="0"/>
          </a:p>
          <a:p>
            <a:r>
              <a:rPr lang="en-US" b="1" dirty="0"/>
              <a:t>Nothing</a:t>
            </a:r>
            <a:endParaRPr lang="en-US" dirty="0"/>
          </a:p>
          <a:p>
            <a:pPr lvl="1"/>
            <a:r>
              <a:rPr lang="en-US" i="1" dirty="0"/>
              <a:t>Nothing is more important than family.</a:t>
            </a:r>
            <a:endParaRPr lang="en-US" dirty="0"/>
          </a:p>
          <a:p>
            <a:r>
              <a:rPr lang="en-US" b="1" dirty="0"/>
              <a:t>Many</a:t>
            </a:r>
            <a:endParaRPr lang="en-US" dirty="0"/>
          </a:p>
          <a:p>
            <a:pPr lvl="1"/>
            <a:r>
              <a:rPr lang="en-US" i="1" dirty="0"/>
              <a:t>Many of the attendees were impressed by the keynote speaker.</a:t>
            </a:r>
            <a:endParaRPr lang="en-US" dirty="0"/>
          </a:p>
          <a:p>
            <a:r>
              <a:rPr lang="en-US" b="1" dirty="0"/>
              <a:t>Few</a:t>
            </a:r>
            <a:endParaRPr lang="en-US" dirty="0"/>
          </a:p>
          <a:p>
            <a:pPr lvl="1"/>
            <a:r>
              <a:rPr lang="en-US" i="1" dirty="0"/>
              <a:t>Few understand the complexities of the issue.</a:t>
            </a:r>
            <a:endParaRPr lang="en-US" dirty="0"/>
          </a:p>
          <a:p>
            <a:r>
              <a:rPr lang="en-US" b="1" dirty="0"/>
              <a:t>All</a:t>
            </a:r>
            <a:endParaRPr lang="en-US" dirty="0"/>
          </a:p>
          <a:p>
            <a:pPr lvl="1"/>
            <a:r>
              <a:rPr lang="en-US" i="1" dirty="0"/>
              <a:t>All of the cookies were eaten by the end of the party.</a:t>
            </a:r>
            <a:endParaRPr lang="en-US" dirty="0"/>
          </a:p>
        </p:txBody>
      </p:sp>
    </p:spTree>
    <p:extLst>
      <p:ext uri="{BB962C8B-B14F-4D97-AF65-F5344CB8AC3E}">
        <p14:creationId xmlns:p14="http://schemas.microsoft.com/office/powerpoint/2010/main" val="17052988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26720"/>
            <a:ext cx="7766936" cy="1320800"/>
          </a:xfrm>
        </p:spPr>
        <p:txBody>
          <a:bodyPr/>
          <a:lstStyle/>
          <a:p>
            <a:pPr algn="ctr"/>
            <a:r>
              <a:rPr lang="en-US" dirty="0" smtClean="0"/>
              <a:t>TEST 1</a:t>
            </a:r>
            <a:endParaRPr lang="en-US" dirty="0"/>
          </a:p>
        </p:txBody>
      </p:sp>
      <p:sp>
        <p:nvSpPr>
          <p:cNvPr id="3" name="Subtitle 2"/>
          <p:cNvSpPr>
            <a:spLocks noGrp="1"/>
          </p:cNvSpPr>
          <p:nvPr>
            <p:ph type="subTitle" idx="1"/>
          </p:nvPr>
        </p:nvSpPr>
        <p:spPr>
          <a:xfrm>
            <a:off x="1507067" y="1747521"/>
            <a:ext cx="7766936" cy="3400212"/>
          </a:xfrm>
        </p:spPr>
        <p:txBody>
          <a:bodyPr>
            <a:normAutofit/>
          </a:bodyPr>
          <a:lstStyle/>
          <a:p>
            <a:pPr algn="l"/>
            <a:r>
              <a:rPr lang="en-US" dirty="0" smtClean="0"/>
              <a:t>OBJECTIVES:</a:t>
            </a:r>
          </a:p>
          <a:p>
            <a:pPr marL="342900" indent="-342900" algn="l">
              <a:buAutoNum type="arabicPeriod"/>
            </a:pPr>
            <a:r>
              <a:rPr lang="en-US" dirty="0" smtClean="0"/>
              <a:t>Assess  how well a learn can do self- introduction</a:t>
            </a:r>
          </a:p>
          <a:p>
            <a:pPr marL="342900" indent="-342900" algn="l">
              <a:buAutoNum type="arabicPeriod"/>
            </a:pPr>
            <a:r>
              <a:rPr lang="en-US" dirty="0" smtClean="0"/>
              <a:t>Assess the usage of verb “ to be, to have” plus model Auxiliary model verbs.</a:t>
            </a:r>
          </a:p>
          <a:p>
            <a:pPr marL="342900" indent="-342900" algn="l">
              <a:buAutoNum type="arabicPeriod"/>
            </a:pPr>
            <a:r>
              <a:rPr lang="en-US" dirty="0" smtClean="0"/>
              <a:t>Passage/Essay writing and making a coherent story</a:t>
            </a:r>
            <a:r>
              <a:rPr lang="en-US" dirty="0" smtClean="0"/>
              <a:t>.</a:t>
            </a:r>
          </a:p>
          <a:p>
            <a:pPr marL="342900" indent="-342900" algn="l">
              <a:buAutoNum type="arabicPeriod"/>
            </a:pPr>
            <a:r>
              <a:rPr lang="en-US" dirty="0" smtClean="0"/>
              <a:t>4. Possessive exercises</a:t>
            </a:r>
            <a:endParaRPr lang="en-US" dirty="0" smtClean="0"/>
          </a:p>
          <a:p>
            <a:pPr marL="342900" indent="-342900" algn="l">
              <a:buAutoNum type="arabicPeriod"/>
            </a:pPr>
            <a:r>
              <a:rPr lang="en-US" dirty="0" smtClean="0"/>
              <a:t>Reading different vocabularies and interpreting them.</a:t>
            </a:r>
          </a:p>
          <a:p>
            <a:pPr marL="342900" indent="-342900" algn="l">
              <a:buAutoNum type="arabicPeriod"/>
            </a:pPr>
            <a:r>
              <a:rPr lang="en-US" dirty="0" smtClean="0"/>
              <a:t>Clearly identify new vocabularies.</a:t>
            </a:r>
          </a:p>
          <a:p>
            <a:pPr marL="342900" indent="-342900" algn="l">
              <a:buAutoNum type="arabicPeriod"/>
            </a:pPr>
            <a:endParaRPr lang="en-US" dirty="0"/>
          </a:p>
        </p:txBody>
      </p:sp>
    </p:spTree>
    <p:extLst>
      <p:ext uri="{BB962C8B-B14F-4D97-AF65-F5344CB8AC3E}">
        <p14:creationId xmlns:p14="http://schemas.microsoft.com/office/powerpoint/2010/main" val="20662723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771</TotalTime>
  <Words>11085</Words>
  <Application>Microsoft Office PowerPoint</Application>
  <PresentationFormat>Widescreen</PresentationFormat>
  <Paragraphs>1142</Paragraphs>
  <Slides>95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95</vt:i4>
      </vt:variant>
    </vt:vector>
  </HeadingPairs>
  <TitlesOfParts>
    <vt:vector size="103" baseType="lpstr">
      <vt:lpstr>-apple-system</vt:lpstr>
      <vt:lpstr>Arial</vt:lpstr>
      <vt:lpstr>Courier New</vt:lpstr>
      <vt:lpstr>Times New Roman</vt:lpstr>
      <vt:lpstr>Trebuchet MS</vt:lpstr>
      <vt:lpstr>Wingdings</vt:lpstr>
      <vt:lpstr>Wingdings 3</vt:lpstr>
      <vt:lpstr>Facet</vt:lpstr>
      <vt:lpstr>ENGLISH CLASS </vt:lpstr>
      <vt:lpstr>TOPIC 1: SELF-INTRODUCTION</vt:lpstr>
      <vt:lpstr>An example of a self-introduction</vt:lpstr>
      <vt:lpstr>2. Hobbies  What are your hobbies/interests?  </vt:lpstr>
      <vt:lpstr>3. Where do you see yourself in two years to come? </vt:lpstr>
      <vt:lpstr>4. What are your goals/aims of attending this English Class? ( Why do you want to study English)</vt:lpstr>
      <vt:lpstr>5. The purpose of Self-Introduction.</vt:lpstr>
      <vt:lpstr>Assignment 1</vt:lpstr>
      <vt:lpstr>TOPIC 2:Simple Reading and Personal pronouns.</vt:lpstr>
      <vt:lpstr>Learning objectives.</vt:lpstr>
      <vt:lpstr> Exercises</vt:lpstr>
      <vt:lpstr>Continuous..</vt:lpstr>
      <vt:lpstr>Continue..</vt:lpstr>
      <vt:lpstr>Open Discussions.</vt:lpstr>
      <vt:lpstr>Reading 1: My name is John</vt:lpstr>
      <vt:lpstr>Comprehensive understanding.</vt:lpstr>
      <vt:lpstr>Common Verbs </vt:lpstr>
      <vt:lpstr>The verb be in different tenses</vt:lpstr>
      <vt:lpstr>Exercises</vt:lpstr>
      <vt:lpstr>QN 4: READ THE BELOW STORY</vt:lpstr>
      <vt:lpstr>2.”Be” in the Simple Past</vt:lpstr>
      <vt:lpstr>Exercise</vt:lpstr>
      <vt:lpstr>A Memorable Trip ( Urugendo rwo kwibuka/ urugendo- rwogutembera ntakwibagirwa)</vt:lpstr>
      <vt:lpstr>A Trip to the Beach</vt:lpstr>
      <vt:lpstr>3. ”Be” in the Present Perfect</vt:lpstr>
      <vt:lpstr>A Great Year</vt:lpstr>
      <vt:lpstr>A Successful Year as an Agronomist</vt:lpstr>
      <vt:lpstr>4. ”Be” in the will-future</vt:lpstr>
      <vt:lpstr>Talking About the Coming Weekend</vt:lpstr>
      <vt:lpstr>A Day at Work at the Health Center</vt:lpstr>
      <vt:lpstr>SPEAKING AND READING EXERCISES</vt:lpstr>
      <vt:lpstr>DEFINITION OF KEY WORDS</vt:lpstr>
      <vt:lpstr>Dialogue Between a Student and Teacher Mimi</vt:lpstr>
      <vt:lpstr>NEW NECESSARY WORDS ( Amagambo mashya yingenzi)</vt:lpstr>
      <vt:lpstr>Dialogue Between Aloys and Clementine</vt:lpstr>
      <vt:lpstr>Dialogue Using "Excuses"</vt:lpstr>
      <vt:lpstr>Dialogue 5</vt:lpstr>
      <vt:lpstr>Auxiliary Verbs</vt:lpstr>
      <vt:lpstr>DEFINITION OF TENSES.</vt:lpstr>
      <vt:lpstr>3. Do</vt:lpstr>
      <vt:lpstr>Scenario: A Day at the Park</vt:lpstr>
      <vt:lpstr>Verb to “ HAVE”</vt:lpstr>
      <vt:lpstr>Conti…</vt:lpstr>
      <vt:lpstr>Conti..</vt:lpstr>
      <vt:lpstr>Uses of "To Do"</vt:lpstr>
      <vt:lpstr>Conti..</vt:lpstr>
      <vt:lpstr>Conti..</vt:lpstr>
      <vt:lpstr>APPLICATION OF VERB TO “ DO”</vt:lpstr>
      <vt:lpstr>Conti..</vt:lpstr>
      <vt:lpstr>4. Modal Auxiliary Verbs</vt:lpstr>
      <vt:lpstr>1. Can</vt:lpstr>
      <vt:lpstr>2. Could</vt:lpstr>
      <vt:lpstr>3. May</vt:lpstr>
      <vt:lpstr>4. Might</vt:lpstr>
      <vt:lpstr>5. Must</vt:lpstr>
      <vt:lpstr>6. Shall</vt:lpstr>
      <vt:lpstr>7. Should</vt:lpstr>
      <vt:lpstr>8. Will</vt:lpstr>
      <vt:lpstr>9. Would</vt:lpstr>
      <vt:lpstr>10.Interrogative examples on Model auxiliary verbs</vt:lpstr>
      <vt:lpstr>Conti..</vt:lpstr>
      <vt:lpstr>Conti…</vt:lpstr>
      <vt:lpstr>Planning a Weekend Adventure</vt:lpstr>
      <vt:lpstr>TOPIC: PRONOUNS</vt:lpstr>
      <vt:lpstr>1. Personal Pronouns</vt:lpstr>
      <vt:lpstr>B. Objective Case</vt:lpstr>
      <vt:lpstr>SUMMARY</vt:lpstr>
      <vt:lpstr>2.POSSESSIVE ADJECTIVES</vt:lpstr>
      <vt:lpstr>Passage:</vt:lpstr>
      <vt:lpstr>Examples</vt:lpstr>
      <vt:lpstr>Common Mistakes</vt:lpstr>
      <vt:lpstr>3.Possessive Pronouns</vt:lpstr>
      <vt:lpstr>Examples:</vt:lpstr>
      <vt:lpstr>Key Points:</vt:lpstr>
      <vt:lpstr>Common Mistakes to Avoid:</vt:lpstr>
      <vt:lpstr>Possessive Adjective: Always followed by a noun (e.g., my book).  Possessive Pronoun: Stands alone, replacing a noun (e.g., The book is mine) </vt:lpstr>
      <vt:lpstr>4.Reflexive Pronouns </vt:lpstr>
      <vt:lpstr>EXAMPLES</vt:lpstr>
      <vt:lpstr>Mixed Examples of Reflexive Pronouns</vt:lpstr>
      <vt:lpstr>Additional Contextual Examples</vt:lpstr>
      <vt:lpstr>Examples</vt:lpstr>
      <vt:lpstr>5. Demonstrative Pronouns </vt:lpstr>
      <vt:lpstr>Changing from Singular to Plural</vt:lpstr>
      <vt:lpstr>examples</vt:lpstr>
      <vt:lpstr>Convert the following sentences by changing the singular demonstrative pronouns to their plural forms.</vt:lpstr>
      <vt:lpstr>6. Interrogative Pronouns</vt:lpstr>
      <vt:lpstr>Examples</vt:lpstr>
      <vt:lpstr>Exercises: Interrogative Pronouns</vt:lpstr>
      <vt:lpstr>7. Relative Pronouns </vt:lpstr>
      <vt:lpstr>Examples</vt:lpstr>
      <vt:lpstr>Exercises: Relative Pronouns</vt:lpstr>
      <vt:lpstr>8. Indefinite Pronouns </vt:lpstr>
      <vt:lpstr>3.Quantities</vt:lpstr>
      <vt:lpstr>Examples</vt:lpstr>
      <vt:lpstr>TEST 1</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CLASS</dc:title>
  <dc:creator>Colette Nshimyumuremyi</dc:creator>
  <cp:lastModifiedBy>Colette Nshimyumuremyi</cp:lastModifiedBy>
  <cp:revision>74</cp:revision>
  <dcterms:created xsi:type="dcterms:W3CDTF">2025-01-21T17:51:39Z</dcterms:created>
  <dcterms:modified xsi:type="dcterms:W3CDTF">2025-02-06T16:30:46Z</dcterms:modified>
</cp:coreProperties>
</file>